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86" r:id="rId6"/>
    <p:sldId id="259" r:id="rId7"/>
    <p:sldId id="263" r:id="rId8"/>
    <p:sldId id="264" r:id="rId9"/>
    <p:sldId id="265" r:id="rId10"/>
    <p:sldId id="266" r:id="rId11"/>
    <p:sldId id="267" r:id="rId12"/>
    <p:sldId id="268" r:id="rId13"/>
    <p:sldId id="275" r:id="rId14"/>
    <p:sldId id="269" r:id="rId15"/>
    <p:sldId id="270" r:id="rId16"/>
    <p:sldId id="271" r:id="rId17"/>
    <p:sldId id="283" r:id="rId18"/>
    <p:sldId id="258" r:id="rId19"/>
    <p:sldId id="273" r:id="rId20"/>
    <p:sldId id="272" r:id="rId21"/>
    <p:sldId id="274"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F2F2F2"/>
    <a:srgbClr val="7A7A7A"/>
    <a:srgbClr val="B1B1B1"/>
    <a:srgbClr val="77B1F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50687E-CD4C-49FF-9C83-8BEE0FD77C5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72361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50687E-CD4C-49FF-9C83-8BEE0FD77C5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3706788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50687E-CD4C-49FF-9C83-8BEE0FD77C5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62821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50687E-CD4C-49FF-9C83-8BEE0FD77C5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3621792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50687E-CD4C-49FF-9C83-8BEE0FD77C5E}" type="datetimeFigureOut">
              <a:rPr lang="en-US" smtClean="0"/>
              <a:t>3/5/2026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3061379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50687E-CD4C-49FF-9C83-8BEE0FD77C5E}"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185955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50687E-CD4C-49FF-9C83-8BEE0FD77C5E}" type="datetimeFigureOut">
              <a:rPr lang="en-US" smtClean="0"/>
              <a:t>3/5/2026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58059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50687E-CD4C-49FF-9C83-8BEE0FD77C5E}" type="datetimeFigureOut">
              <a:rPr lang="en-US" smtClean="0"/>
              <a:t>3/5/2026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80370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50687E-CD4C-49FF-9C83-8BEE0FD77C5E}" type="datetimeFigureOut">
              <a:rPr lang="en-US" smtClean="0"/>
              <a:t>3/5/2026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313368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50687E-CD4C-49FF-9C83-8BEE0FD77C5E}"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658202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50687E-CD4C-49FF-9C83-8BEE0FD77C5E}" type="datetimeFigureOut">
              <a:rPr lang="en-US" smtClean="0"/>
              <a:t>3/5/2026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BF0F8-60FB-44CF-A710-EFC3FD1C9F8B}" type="slidenum">
              <a:rPr lang="en-US" smtClean="0"/>
              <a:t>‹#›</a:t>
            </a:fld>
            <a:endParaRPr lang="en-US"/>
          </a:p>
        </p:txBody>
      </p:sp>
    </p:spTree>
    <p:extLst>
      <p:ext uri="{BB962C8B-B14F-4D97-AF65-F5344CB8AC3E}">
        <p14:creationId xmlns:p14="http://schemas.microsoft.com/office/powerpoint/2010/main" val="1363686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0687E-CD4C-49FF-9C83-8BEE0FD77C5E}" type="datetimeFigureOut">
              <a:rPr lang="en-US" smtClean="0"/>
              <a:t>3/5/2026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BF0F8-60FB-44CF-A710-EFC3FD1C9F8B}" type="slidenum">
              <a:rPr lang="en-US" smtClean="0"/>
              <a:t>‹#›</a:t>
            </a:fld>
            <a:endParaRPr lang="en-US"/>
          </a:p>
        </p:txBody>
      </p:sp>
    </p:spTree>
    <p:extLst>
      <p:ext uri="{BB962C8B-B14F-4D97-AF65-F5344CB8AC3E}">
        <p14:creationId xmlns:p14="http://schemas.microsoft.com/office/powerpoint/2010/main" val="1587186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5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ka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354" y="211430"/>
            <a:ext cx="10733518" cy="6435140"/>
          </a:xfrm>
          <a:prstGeom prst="rect">
            <a:avLst/>
          </a:prstGeom>
        </p:spPr>
      </p:pic>
      <p:sp>
        <p:nvSpPr>
          <p:cNvPr id="8" name="TekstniOkvir 7">
            <a:extLst>
              <a:ext uri="{FF2B5EF4-FFF2-40B4-BE49-F238E27FC236}">
                <a16:creationId xmlns:a16="http://schemas.microsoft.com/office/drawing/2014/main" id="{50D61721-9E2B-43BA-8C36-CBAC7C28DE1C}"/>
              </a:ext>
            </a:extLst>
          </p:cNvPr>
          <p:cNvSpPr txBox="1"/>
          <p:nvPr/>
        </p:nvSpPr>
        <p:spPr>
          <a:xfrm>
            <a:off x="1488939" y="1316052"/>
            <a:ext cx="8742348" cy="5104154"/>
          </a:xfrm>
          <a:prstGeom prst="rect">
            <a:avLst/>
          </a:prstGeom>
          <a:solidFill>
            <a:srgbClr val="77B1F0">
              <a:alpha val="43137"/>
            </a:srgbClr>
          </a:solidFill>
        </p:spPr>
        <p:txBody>
          <a:bodyPr vert="horz" lIns="91440" tIns="45720" rIns="91440" bIns="45720" rtlCol="0" anchor="ctr">
            <a:normAutofit/>
          </a:bodyPr>
          <a:lstStyle/>
          <a:p>
            <a:pPr algn="ctr">
              <a:lnSpc>
                <a:spcPct val="90000"/>
              </a:lnSpc>
              <a:spcBef>
                <a:spcPct val="0"/>
              </a:spcBef>
              <a:spcAft>
                <a:spcPts val="600"/>
              </a:spcAft>
            </a:pPr>
            <a:r>
              <a:rPr lang="en-US" sz="4400" b="1" dirty="0">
                <a:ln w="6600">
                  <a:solidFill>
                    <a:srgbClr val="FF0000"/>
                  </a:solidFill>
                  <a:prstDash val="solid"/>
                </a:ln>
                <a:solidFill>
                  <a:srgbClr val="FFFFFF"/>
                </a:solidFill>
                <a:effectLst>
                  <a:outerShdw dist="38100" dir="2700000" algn="tl" rotWithShape="0">
                    <a:schemeClr val="accent2"/>
                  </a:outerShdw>
                </a:effectLst>
              </a:rPr>
              <a:t>Technical school of Nikola Tesla                       </a:t>
            </a:r>
            <a:endParaRPr lang="hr-HR" sz="4400" b="1" dirty="0">
              <a:ln w="6600">
                <a:solidFill>
                  <a:srgbClr val="FF0000"/>
                </a:solidFill>
                <a:prstDash val="solid"/>
              </a:ln>
              <a:solidFill>
                <a:srgbClr val="FFFFFF"/>
              </a:solidFill>
              <a:effectLst>
                <a:outerShdw dist="38100" dir="2700000" algn="tl" rotWithShape="0">
                  <a:schemeClr val="accent2"/>
                </a:outerShdw>
              </a:effectLst>
            </a:endParaRPr>
          </a:p>
          <a:p>
            <a:pPr algn="ctr">
              <a:lnSpc>
                <a:spcPct val="90000"/>
              </a:lnSpc>
              <a:spcBef>
                <a:spcPct val="0"/>
              </a:spcBef>
              <a:spcAft>
                <a:spcPts val="600"/>
              </a:spcAft>
            </a:pPr>
            <a:r>
              <a:rPr lang="en-US" sz="4400" b="1" dirty="0" err="1">
                <a:ln w="6600">
                  <a:solidFill>
                    <a:srgbClr val="FF0000"/>
                  </a:solidFill>
                  <a:prstDash val="solid"/>
                </a:ln>
                <a:solidFill>
                  <a:srgbClr val="FFFFFF"/>
                </a:solidFill>
                <a:effectLst>
                  <a:outerShdw dist="38100" dir="2700000" algn="tl" rotWithShape="0">
                    <a:schemeClr val="accent2"/>
                  </a:outerShdw>
                </a:effectLst>
              </a:rPr>
              <a:t>Vukovar</a:t>
            </a:r>
            <a:endParaRPr lang="hr-HR" sz="4400" b="1" dirty="0">
              <a:ln w="6600">
                <a:solidFill>
                  <a:srgbClr val="FF0000"/>
                </a:solidFill>
                <a:prstDash val="solid"/>
              </a:ln>
              <a:solidFill>
                <a:srgbClr val="FFFFFF"/>
              </a:solidFill>
              <a:effectLst>
                <a:outerShdw dist="38100" dir="2700000" algn="tl" rotWithShape="0">
                  <a:schemeClr val="accent2"/>
                </a:outerShdw>
              </a:effectLst>
            </a:endParaRPr>
          </a:p>
          <a:p>
            <a:pPr algn="ctr">
              <a:lnSpc>
                <a:spcPct val="90000"/>
              </a:lnSpc>
              <a:spcBef>
                <a:spcPct val="0"/>
              </a:spcBef>
              <a:spcAft>
                <a:spcPts val="600"/>
              </a:spcAft>
            </a:pPr>
            <a:endParaRPr lang="hr-HR" b="1" dirty="0">
              <a:ln w="6600">
                <a:solidFill>
                  <a:srgbClr val="FF0000"/>
                </a:solidFill>
                <a:prstDash val="solid"/>
              </a:ln>
              <a:solidFill>
                <a:srgbClr val="FFFFFF"/>
              </a:solidFill>
              <a:effectLst>
                <a:outerShdw dist="38100" dir="2700000" algn="tl" rotWithShape="0">
                  <a:schemeClr val="accent2"/>
                </a:outerShdw>
              </a:effectLst>
            </a:endParaRPr>
          </a:p>
          <a:p>
            <a:pPr algn="ctr">
              <a:lnSpc>
                <a:spcPct val="90000"/>
              </a:lnSpc>
              <a:spcBef>
                <a:spcPct val="0"/>
              </a:spcBef>
              <a:spcAft>
                <a:spcPts val="600"/>
              </a:spcAft>
            </a:pPr>
            <a:r>
              <a:rPr lang="hr-HR" sz="2400" b="1" dirty="0">
                <a:ln w="6600">
                  <a:solidFill>
                    <a:srgbClr val="FF0000"/>
                  </a:solidFill>
                  <a:prstDash val="solid"/>
                </a:ln>
                <a:solidFill>
                  <a:srgbClr val="FFFFFF"/>
                </a:solidFill>
                <a:effectLst>
                  <a:outerShdw dist="38100" dir="2700000" algn="tl" rotWithShape="0">
                    <a:schemeClr val="accent2"/>
                  </a:outerShdw>
                </a:effectLst>
              </a:rPr>
              <a:t>3.2 TR i 2.bTR 2021/2022</a:t>
            </a:r>
          </a:p>
          <a:p>
            <a:pPr algn="ctr">
              <a:lnSpc>
                <a:spcPct val="90000"/>
              </a:lnSpc>
              <a:spcBef>
                <a:spcPct val="0"/>
              </a:spcBef>
              <a:spcAft>
                <a:spcPts val="600"/>
              </a:spcAft>
            </a:pPr>
            <a:r>
              <a:rPr lang="hr-HR" sz="2400" b="1" dirty="0">
                <a:ln w="6600">
                  <a:solidFill>
                    <a:srgbClr val="FF0000"/>
                  </a:solidFill>
                  <a:prstDash val="solid"/>
                </a:ln>
                <a:solidFill>
                  <a:srgbClr val="FFFFFF"/>
                </a:solidFill>
                <a:effectLst>
                  <a:outerShdw dist="38100" dir="2700000" algn="tl" rotWithShape="0">
                    <a:schemeClr val="accent2"/>
                  </a:outerShdw>
                </a:effectLst>
              </a:rPr>
              <a:t>Tanja Stakić</a:t>
            </a:r>
          </a:p>
        </p:txBody>
      </p:sp>
    </p:spTree>
    <p:extLst>
      <p:ext uri="{BB962C8B-B14F-4D97-AF65-F5344CB8AC3E}">
        <p14:creationId xmlns:p14="http://schemas.microsoft.com/office/powerpoint/2010/main" val="1680792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640080"/>
            <a:ext cx="3282696" cy="5257800"/>
          </a:xfrm>
        </p:spPr>
        <p:txBody>
          <a:bodyPr>
            <a:normAutofit/>
          </a:bodyPr>
          <a:lstStyle/>
          <a:p>
            <a:r>
              <a:rPr lang="hr-HR">
                <a:solidFill>
                  <a:schemeClr val="bg1"/>
                </a:solidFill>
              </a:rPr>
              <a:t>History of our school</a:t>
            </a:r>
            <a:endParaRPr lang="en-US">
              <a:solidFill>
                <a:schemeClr val="bg1"/>
              </a:solidFill>
            </a:endParaRPr>
          </a:p>
        </p:txBody>
      </p:sp>
      <p:sp>
        <p:nvSpPr>
          <p:cNvPr id="3" name="Content Placeholder 2"/>
          <p:cNvSpPr>
            <a:spLocks noGrp="1"/>
          </p:cNvSpPr>
          <p:nvPr>
            <p:ph idx="1"/>
          </p:nvPr>
        </p:nvSpPr>
        <p:spPr>
          <a:xfrm>
            <a:off x="5358384" y="640081"/>
            <a:ext cx="6024654" cy="5257800"/>
          </a:xfrm>
        </p:spPr>
        <p:txBody>
          <a:bodyPr anchor="ctr">
            <a:normAutofit/>
          </a:bodyPr>
          <a:lstStyle/>
          <a:p>
            <a:pPr marL="0" indent="0">
              <a:buNone/>
            </a:pPr>
            <a:r>
              <a:rPr lang="en-GB" sz="2400" dirty="0"/>
              <a:t>In 1973, the school changed its name to the Edvard </a:t>
            </a:r>
            <a:r>
              <a:rPr lang="en-GB" sz="2400" dirty="0" err="1"/>
              <a:t>Kardelj</a:t>
            </a:r>
            <a:r>
              <a:rPr lang="en-GB" sz="2400" dirty="0"/>
              <a:t> Centre for Education and Oriented Education.</a:t>
            </a:r>
            <a:br>
              <a:rPr lang="en-GB" sz="2400" dirty="0"/>
            </a:br>
            <a:r>
              <a:rPr lang="en-GB" sz="2400" dirty="0"/>
              <a:t>Official documents from that period show that our school opened departments in Bosnia and Herzegovina, Serbia, and Donji </a:t>
            </a:r>
            <a:r>
              <a:rPr lang="en-GB" sz="2400" dirty="0" err="1"/>
              <a:t>Miholjac</a:t>
            </a:r>
            <a:r>
              <a:rPr lang="en-GB" sz="2400" dirty="0"/>
              <a:t>. In these departments, our professors worked as guest lecturers.</a:t>
            </a:r>
            <a:br>
              <a:rPr lang="en-GB" sz="2400" dirty="0"/>
            </a:br>
            <a:r>
              <a:rPr lang="en-GB" sz="2400" dirty="0"/>
              <a:t>In the 1980s, the school did not change its name but had a record number of students — over 7,800.</a:t>
            </a:r>
            <a:endParaRPr lang="en-US" sz="2400" dirty="0">
              <a:solidFill>
                <a:srgbClr val="FF0000"/>
              </a:solidFill>
            </a:endParaRPr>
          </a:p>
        </p:txBody>
      </p:sp>
    </p:spTree>
    <p:extLst>
      <p:ext uri="{BB962C8B-B14F-4D97-AF65-F5344CB8AC3E}">
        <p14:creationId xmlns:p14="http://schemas.microsoft.com/office/powerpoint/2010/main" val="3700178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640080"/>
            <a:ext cx="3282696" cy="5257800"/>
          </a:xfrm>
        </p:spPr>
        <p:txBody>
          <a:bodyPr>
            <a:normAutofit/>
          </a:bodyPr>
          <a:lstStyle/>
          <a:p>
            <a:r>
              <a:rPr lang="hr-HR">
                <a:solidFill>
                  <a:schemeClr val="bg1"/>
                </a:solidFill>
              </a:rPr>
              <a:t>History of our school</a:t>
            </a:r>
            <a:endParaRPr lang="en-US">
              <a:solidFill>
                <a:schemeClr val="bg1"/>
              </a:solidFill>
            </a:endParaRPr>
          </a:p>
        </p:txBody>
      </p:sp>
      <p:sp>
        <p:nvSpPr>
          <p:cNvPr id="3" name="Content Placeholder 2"/>
          <p:cNvSpPr>
            <a:spLocks noGrp="1"/>
          </p:cNvSpPr>
          <p:nvPr>
            <p:ph idx="1"/>
          </p:nvPr>
        </p:nvSpPr>
        <p:spPr>
          <a:xfrm>
            <a:off x="5358384" y="640081"/>
            <a:ext cx="6024654" cy="5257800"/>
          </a:xfrm>
        </p:spPr>
        <p:txBody>
          <a:bodyPr anchor="ctr">
            <a:normAutofit/>
          </a:bodyPr>
          <a:lstStyle/>
          <a:p>
            <a:pPr marL="0" indent="0">
              <a:buNone/>
            </a:pPr>
            <a:r>
              <a:rPr lang="en-GB" sz="2400" dirty="0"/>
              <a:t>In the 1990s, that number was reduced to 4,000. The school changed its name from </a:t>
            </a:r>
            <a:r>
              <a:rPr lang="en-GB" sz="2400" dirty="0" err="1"/>
              <a:t>Borovo</a:t>
            </a:r>
            <a:r>
              <a:rPr lang="en-GB" sz="2400" dirty="0"/>
              <a:t> Technical School to </a:t>
            </a:r>
            <a:r>
              <a:rPr lang="en-GB" sz="2400" dirty="0" err="1"/>
              <a:t>Vukovar</a:t>
            </a:r>
            <a:r>
              <a:rPr lang="en-GB" sz="2400" dirty="0"/>
              <a:t> Secondary School.</a:t>
            </a:r>
            <a:br>
              <a:rPr lang="en-GB" sz="2400" dirty="0"/>
            </a:br>
            <a:r>
              <a:rPr lang="en-GB" sz="2400" dirty="0"/>
              <a:t>During that decade, the rubber and footwear departments were shut down. There were no interested students, and the factory no longer needed new staff. An electrotechnical department was opened and soon became dominant.</a:t>
            </a:r>
            <a:endParaRPr lang="en-US" sz="2400" dirty="0"/>
          </a:p>
        </p:txBody>
      </p:sp>
    </p:spTree>
    <p:extLst>
      <p:ext uri="{BB962C8B-B14F-4D97-AF65-F5344CB8AC3E}">
        <p14:creationId xmlns:p14="http://schemas.microsoft.com/office/powerpoint/2010/main" val="734716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8460" y="0"/>
            <a:ext cx="9773541" cy="6854676"/>
          </a:xfrm>
          <a:prstGeom prst="rect">
            <a:avLst/>
          </a:prstGeom>
        </p:spPr>
      </p:pic>
      <p:sp>
        <p:nvSpPr>
          <p:cNvPr id="73" name="Rectangle 72">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382520" y="1179318"/>
            <a:ext cx="4139145" cy="2185365"/>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History of our school</a:t>
            </a:r>
          </a:p>
        </p:txBody>
      </p:sp>
      <p:sp>
        <p:nvSpPr>
          <p:cNvPr id="3" name="Content Placeholder 2"/>
          <p:cNvSpPr>
            <a:spLocks noGrp="1"/>
          </p:cNvSpPr>
          <p:nvPr>
            <p:ph idx="1"/>
          </p:nvPr>
        </p:nvSpPr>
        <p:spPr>
          <a:xfrm>
            <a:off x="708078" y="4020782"/>
            <a:ext cx="3308131" cy="1655762"/>
          </a:xfrm>
        </p:spPr>
        <p:txBody>
          <a:bodyPr vert="horz" lIns="91440" tIns="45720" rIns="91440" bIns="45720" rtlCol="0">
            <a:normAutofit/>
          </a:bodyPr>
          <a:lstStyle/>
          <a:p>
            <a:pPr marL="0" indent="0" algn="ctr">
              <a:lnSpc>
                <a:spcPct val="150000"/>
              </a:lnSpc>
              <a:buNone/>
            </a:pPr>
            <a:r>
              <a:rPr lang="en-GB" sz="2000" b="1" dirty="0">
                <a:solidFill>
                  <a:schemeClr val="bg1"/>
                </a:solidFill>
              </a:rPr>
              <a:t>In 2005, the school was renamed the Technical School Nikola Tesla </a:t>
            </a:r>
            <a:r>
              <a:rPr lang="en-GB" sz="2000" b="1" dirty="0" err="1">
                <a:solidFill>
                  <a:schemeClr val="bg1"/>
                </a:solidFill>
              </a:rPr>
              <a:t>Vukovar</a:t>
            </a:r>
            <a:r>
              <a:rPr lang="en-GB" sz="2000" b="1" dirty="0">
                <a:solidFill>
                  <a:schemeClr val="bg1"/>
                </a:solidFill>
              </a:rPr>
              <a:t>.</a:t>
            </a:r>
            <a:endParaRPr lang="en-US" sz="2000" b="1" kern="1200" dirty="0">
              <a:solidFill>
                <a:schemeClr val="bg1"/>
              </a:solidFill>
              <a:latin typeface="+mn-lt"/>
              <a:ea typeface="+mn-ea"/>
              <a:cs typeface="+mn-cs"/>
            </a:endParaRPr>
          </a:p>
        </p:txBody>
      </p:sp>
    </p:spTree>
    <p:extLst>
      <p:ext uri="{BB962C8B-B14F-4D97-AF65-F5344CB8AC3E}">
        <p14:creationId xmlns:p14="http://schemas.microsoft.com/office/powerpoint/2010/main" val="4260352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p:cNvSpPr>
            <a:spLocks noGrp="1"/>
          </p:cNvSpPr>
          <p:nvPr>
            <p:ph type="title"/>
          </p:nvPr>
        </p:nvSpPr>
        <p:spPr>
          <a:xfrm>
            <a:off x="838200" y="657548"/>
            <a:ext cx="10515600" cy="1325563"/>
          </a:xfrm>
        </p:spPr>
        <p:txBody>
          <a:bodyPr>
            <a:normAutofit/>
          </a:bodyPr>
          <a:lstStyle/>
          <a:p>
            <a:r>
              <a:rPr lang="hr-HR" dirty="0">
                <a:solidFill>
                  <a:srgbClr val="FFFFFF"/>
                </a:solidFill>
              </a:rPr>
              <a:t>THE SCHOOL TODAY</a:t>
            </a:r>
            <a:endParaRPr lang="en-US" dirty="0">
              <a:solidFill>
                <a:srgbClr val="FFFFFF"/>
              </a:solidFill>
            </a:endParaRPr>
          </a:p>
        </p:txBody>
      </p:sp>
      <p:sp>
        <p:nvSpPr>
          <p:cNvPr id="3" name="Content Placeholder 2"/>
          <p:cNvSpPr>
            <a:spLocks noGrp="1"/>
          </p:cNvSpPr>
          <p:nvPr>
            <p:ph idx="1"/>
          </p:nvPr>
        </p:nvSpPr>
        <p:spPr>
          <a:xfrm>
            <a:off x="957840" y="2640649"/>
            <a:ext cx="10515600" cy="3690137"/>
          </a:xfrm>
        </p:spPr>
        <p:txBody>
          <a:bodyPr>
            <a:normAutofit/>
          </a:bodyPr>
          <a:lstStyle/>
          <a:p>
            <a:r>
              <a:rPr lang="en-GB" dirty="0"/>
              <a:t>Classes in our school are bilingual. Students can attend classes in the Croatian language and Latin script or the Serbian language and Cyrillic script.</a:t>
            </a:r>
          </a:p>
          <a:p>
            <a:r>
              <a:rPr lang="en-GB" dirty="0"/>
              <a:t>What sets us apart from other bilingual schools is mutual tolerance and cooperation.</a:t>
            </a:r>
          </a:p>
          <a:p>
            <a:r>
              <a:rPr lang="en-GB" dirty="0"/>
              <a:t>The school has 400 students, some of whom attend four-year programmes and some three-year programmes.</a:t>
            </a:r>
          </a:p>
          <a:p>
            <a:pPr marL="0" indent="0">
              <a:buNone/>
            </a:pPr>
            <a:endParaRPr lang="en-US" dirty="0">
              <a:solidFill>
                <a:srgbClr val="FFFFFF"/>
              </a:solidFill>
            </a:endParaRPr>
          </a:p>
        </p:txBody>
      </p:sp>
    </p:spTree>
    <p:extLst>
      <p:ext uri="{BB962C8B-B14F-4D97-AF65-F5344CB8AC3E}">
        <p14:creationId xmlns:p14="http://schemas.microsoft.com/office/powerpoint/2010/main" val="424767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634" r="4144"/>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a:normAutofit fontScale="90000"/>
          </a:bodyPr>
          <a:lstStyle/>
          <a:p>
            <a:pPr algn="ctr"/>
            <a:r>
              <a:rPr lang="en-US" sz="3600" dirty="0"/>
              <a:t>FOUR-YEAR </a:t>
            </a:r>
            <a:r>
              <a:rPr lang="hr-HR" sz="3600" dirty="0"/>
              <a:t>PROGRAMMES</a:t>
            </a:r>
            <a:r>
              <a:rPr lang="en-US" sz="3600" dirty="0"/>
              <a:t> ARE:</a:t>
            </a:r>
            <a:br>
              <a:rPr lang="en-US" sz="3600" dirty="0"/>
            </a:br>
            <a:endParaRPr lang="en-US" sz="3600" dirty="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16" y="3417573"/>
            <a:ext cx="4593021" cy="2619839"/>
          </a:xfrm>
        </p:spPr>
        <p:txBody>
          <a:bodyPr anchor="ctr">
            <a:normAutofit/>
          </a:bodyPr>
          <a:lstStyle/>
          <a:p>
            <a:r>
              <a:rPr lang="en-GB" sz="2400" dirty="0"/>
              <a:t>Environmental</a:t>
            </a:r>
            <a:r>
              <a:rPr lang="hr-HR" sz="2400" dirty="0"/>
              <a:t> T</a:t>
            </a:r>
            <a:r>
              <a:rPr lang="en-GB" sz="2400" dirty="0" err="1"/>
              <a:t>echnician</a:t>
            </a:r>
            <a:endParaRPr lang="hr-HR" sz="2400" dirty="0"/>
          </a:p>
          <a:p>
            <a:r>
              <a:rPr lang="en-GB" sz="2400" dirty="0"/>
              <a:t>Electrical</a:t>
            </a:r>
            <a:r>
              <a:rPr lang="hr-HR" sz="2400" dirty="0"/>
              <a:t> </a:t>
            </a:r>
            <a:r>
              <a:rPr lang="en-GB" sz="2400" dirty="0"/>
              <a:t>Technician</a:t>
            </a:r>
            <a:endParaRPr lang="hr-HR" sz="2400" dirty="0"/>
          </a:p>
          <a:p>
            <a:r>
              <a:rPr lang="hr-HR" sz="2400" dirty="0"/>
              <a:t> </a:t>
            </a:r>
            <a:r>
              <a:rPr lang="en-GB" sz="2400" dirty="0"/>
              <a:t>Computer</a:t>
            </a:r>
            <a:r>
              <a:rPr lang="hr-HR" sz="2400" dirty="0"/>
              <a:t> </a:t>
            </a:r>
            <a:r>
              <a:rPr lang="en-GB" sz="2400" dirty="0"/>
              <a:t>Technician</a:t>
            </a:r>
            <a:r>
              <a:rPr lang="hr-HR" sz="2400" dirty="0"/>
              <a:t> </a:t>
            </a:r>
          </a:p>
          <a:p>
            <a:r>
              <a:rPr lang="en-GB" sz="2400" dirty="0"/>
              <a:t>Mechanical Engineering</a:t>
            </a:r>
            <a:endParaRPr lang="hr-HR" sz="2400" dirty="0"/>
          </a:p>
          <a:p>
            <a:r>
              <a:rPr lang="en-GB" sz="2400" dirty="0"/>
              <a:t>Computer Technician</a:t>
            </a:r>
            <a:endParaRPr lang="en-US" sz="2400" dirty="0"/>
          </a:p>
        </p:txBody>
      </p:sp>
    </p:spTree>
    <p:extLst>
      <p:ext uri="{BB962C8B-B14F-4D97-AF65-F5344CB8AC3E}">
        <p14:creationId xmlns:p14="http://schemas.microsoft.com/office/powerpoint/2010/main" val="160611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lika na kojoj se prikazuje osoba, motor&#10;&#10;Opis je automatski generiran"/>
          <p:cNvPicPr>
            <a:picLocks noChangeAspect="1"/>
          </p:cNvPicPr>
          <p:nvPr/>
        </p:nvPicPr>
        <p:blipFill rotWithShape="1">
          <a:blip r:embed="rId2"/>
          <a:srcRect t="9984" b="5430"/>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a:normAutofit/>
          </a:bodyPr>
          <a:lstStyle/>
          <a:p>
            <a:pPr algn="ctr"/>
            <a:r>
              <a:rPr lang="en-US" sz="2800" dirty="0"/>
              <a:t>THREE-YEAR </a:t>
            </a:r>
            <a:r>
              <a:rPr lang="hr-HR" sz="2800" dirty="0"/>
              <a:t>PROGRAMMES</a:t>
            </a:r>
            <a:r>
              <a:rPr lang="en-US" sz="2800" dirty="0"/>
              <a:t> ARE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16" y="3417573"/>
            <a:ext cx="4593021" cy="2619839"/>
          </a:xfrm>
        </p:spPr>
        <p:txBody>
          <a:bodyPr anchor="ctr">
            <a:normAutofit/>
          </a:bodyPr>
          <a:lstStyle/>
          <a:p>
            <a:r>
              <a:rPr lang="en-US" dirty="0"/>
              <a:t>car mechanic</a:t>
            </a:r>
          </a:p>
          <a:p>
            <a:r>
              <a:rPr lang="en-US" dirty="0"/>
              <a:t>automotive electricians</a:t>
            </a:r>
          </a:p>
          <a:p>
            <a:r>
              <a:rPr lang="en-US" dirty="0"/>
              <a:t>car bodyworker</a:t>
            </a:r>
          </a:p>
          <a:p>
            <a:r>
              <a:rPr lang="en-US" dirty="0"/>
              <a:t>gas </a:t>
            </a:r>
            <a:r>
              <a:rPr lang="hr-HR" dirty="0" err="1"/>
              <a:t>installer</a:t>
            </a:r>
            <a:endParaRPr lang="en-US" dirty="0"/>
          </a:p>
          <a:p>
            <a:r>
              <a:rPr lang="en-US" dirty="0"/>
              <a:t>plumber</a:t>
            </a:r>
          </a:p>
        </p:txBody>
      </p:sp>
    </p:spTree>
    <p:extLst>
      <p:ext uri="{BB962C8B-B14F-4D97-AF65-F5344CB8AC3E}">
        <p14:creationId xmlns:p14="http://schemas.microsoft.com/office/powerpoint/2010/main" val="22351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6053" y="2913784"/>
            <a:ext cx="5925947" cy="393616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8766" r="-2" b="2300"/>
          <a:stretch/>
        </p:blipFill>
        <p:spPr>
          <a:xfrm>
            <a:off x="6015107" y="-1"/>
            <a:ext cx="6176895" cy="2937954"/>
          </a:xfrm>
          <a:prstGeom prst="rect">
            <a:avLst/>
          </a:prstGeom>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329012" y="376015"/>
            <a:ext cx="5631679" cy="5665862"/>
          </a:xfrm>
        </p:spPr>
        <p:txBody>
          <a:bodyPr>
            <a:noAutofit/>
          </a:bodyPr>
          <a:lstStyle/>
          <a:p>
            <a:pPr marL="0" indent="0">
              <a:buNone/>
            </a:pPr>
            <a:r>
              <a:rPr lang="en-GB" sz="2400" dirty="0"/>
              <a:t>Our students achieve excellent results in national competitions.</a:t>
            </a:r>
            <a:br>
              <a:rPr lang="en-GB" sz="2400" dirty="0"/>
            </a:br>
            <a:r>
              <a:rPr lang="en-GB" sz="2400" dirty="0"/>
              <a:t>In addition, students together with their teachers represent the school in various projects across Europe.</a:t>
            </a:r>
            <a:br>
              <a:rPr lang="en-GB" sz="2400" dirty="0"/>
            </a:br>
            <a:r>
              <a:rPr lang="en-GB" sz="2400" dirty="0"/>
              <a:t>Students who wish to continue their education at university after finishing our school must pass the State Matura exam.</a:t>
            </a:r>
            <a:br>
              <a:rPr lang="en-GB" sz="2400" dirty="0"/>
            </a:br>
            <a:r>
              <a:rPr lang="en-GB" sz="2400" dirty="0"/>
              <a:t>Our students are very successful in this exam.</a:t>
            </a:r>
            <a:endParaRPr lang="en-US" sz="2400" dirty="0"/>
          </a:p>
        </p:txBody>
      </p:sp>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850" y="4491306"/>
            <a:ext cx="3121203" cy="2340902"/>
          </a:xfrm>
          <a:prstGeom prst="rect">
            <a:avLst/>
          </a:prstGeom>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91306"/>
            <a:ext cx="3144850" cy="2358638"/>
          </a:xfrm>
          <a:prstGeom prst="rect">
            <a:avLst/>
          </a:prstGeom>
        </p:spPr>
      </p:pic>
    </p:spTree>
    <p:extLst>
      <p:ext uri="{BB962C8B-B14F-4D97-AF65-F5344CB8AC3E}">
        <p14:creationId xmlns:p14="http://schemas.microsoft.com/office/powerpoint/2010/main" val="415875702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136" y="10"/>
            <a:ext cx="3932237" cy="1600200"/>
          </a:xfrm>
        </p:spPr>
        <p:txBody>
          <a:bodyPr>
            <a:normAutofit/>
          </a:bodyPr>
          <a:lstStyle/>
          <a:p>
            <a:r>
              <a:rPr lang="hr-HR" b="1" dirty="0"/>
              <a:t>Nikola Tesla</a:t>
            </a:r>
            <a:endParaRPr lang="en-US" b="1" dirty="0"/>
          </a:p>
        </p:txBody>
      </p:sp>
      <p:sp>
        <p:nvSpPr>
          <p:cNvPr id="5" name="Rezervirano mjesto teksta 4"/>
          <p:cNvSpPr>
            <a:spLocks noGrp="1"/>
          </p:cNvSpPr>
          <p:nvPr>
            <p:ph type="body" sz="half" idx="2"/>
          </p:nvPr>
        </p:nvSpPr>
        <p:spPr>
          <a:xfrm>
            <a:off x="438136" y="2100128"/>
            <a:ext cx="6791606" cy="4377583"/>
          </a:xfrm>
        </p:spPr>
        <p:txBody>
          <a:bodyPr>
            <a:normAutofit/>
          </a:bodyPr>
          <a:lstStyle/>
          <a:p>
            <a:r>
              <a:rPr lang="en-GB" sz="4800" dirty="0"/>
              <a:t>Nikola Tesla was born in 1856 in Smiljan, Croatia, which at that time was part of the Austro-Hungarian Empire.</a:t>
            </a:r>
            <a:endParaRPr lang="hr-HR" sz="4800" dirty="0"/>
          </a:p>
        </p:txBody>
      </p:sp>
      <p:pic>
        <p:nvPicPr>
          <p:cNvPr id="4" name="Picture 4">
            <a:extLst>
              <a:ext uri="{FF2B5EF4-FFF2-40B4-BE49-F238E27FC236}">
                <a16:creationId xmlns:a16="http://schemas.microsoft.com/office/drawing/2014/main" id="{C909E246-9DA9-4F18-AA25-94589D3FDDEA}"/>
              </a:ext>
            </a:extLst>
          </p:cNvPr>
          <p:cNvPicPr>
            <a:picLocks noChangeAspect="1"/>
          </p:cNvPicPr>
          <p:nvPr/>
        </p:nvPicPr>
        <p:blipFill rotWithShape="1">
          <a:blip r:embed="rId2"/>
          <a:srcRect r="9189"/>
          <a:stretch/>
        </p:blipFill>
        <p:spPr>
          <a:xfrm>
            <a:off x="7552287" y="10"/>
            <a:ext cx="4639713" cy="6857990"/>
          </a:xfrm>
          <a:prstGeom prst="rect">
            <a:avLst/>
          </a:prstGeom>
        </p:spPr>
      </p:pic>
    </p:spTree>
    <p:extLst>
      <p:ext uri="{BB962C8B-B14F-4D97-AF65-F5344CB8AC3E}">
        <p14:creationId xmlns:p14="http://schemas.microsoft.com/office/powerpoint/2010/main" val="183330360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0506" y="0"/>
            <a:ext cx="3932237" cy="1600200"/>
          </a:xfrm>
        </p:spPr>
        <p:txBody>
          <a:bodyPr>
            <a:normAutofit/>
          </a:bodyPr>
          <a:lstStyle/>
          <a:p>
            <a:r>
              <a:rPr lang="hr-HR" dirty="0"/>
              <a:t>Nikola Tesla</a:t>
            </a:r>
            <a:endParaRPr lang="en-US" dirty="0"/>
          </a:p>
        </p:txBody>
      </p:sp>
      <p:sp>
        <p:nvSpPr>
          <p:cNvPr id="5" name="Rezervirano mjesto teksta 4"/>
          <p:cNvSpPr>
            <a:spLocks noGrp="1"/>
          </p:cNvSpPr>
          <p:nvPr>
            <p:ph type="body" sz="half" idx="2"/>
          </p:nvPr>
        </p:nvSpPr>
        <p:spPr>
          <a:xfrm>
            <a:off x="600506" y="1786071"/>
            <a:ext cx="6791606" cy="4990745"/>
          </a:xfrm>
        </p:spPr>
        <p:txBody>
          <a:bodyPr>
            <a:normAutofit/>
          </a:bodyPr>
          <a:lstStyle/>
          <a:p>
            <a:pPr marL="457200" indent="-457200">
              <a:buFont typeface="Arial" panose="020B0604020202020204" pitchFamily="34" charset="0"/>
              <a:buChar char="•"/>
            </a:pPr>
            <a:r>
              <a:rPr lang="en-GB" sz="3200" b="1" dirty="0"/>
              <a:t>In 1882, while studying engineering in Graz and philosophy at the University of Prague, Tesla drew the first sketches of his idea for an electromagnetic</a:t>
            </a:r>
            <a:r>
              <a:rPr lang="hr-HR" sz="3200" b="1" dirty="0"/>
              <a:t> </a:t>
            </a:r>
            <a:r>
              <a:rPr lang="en-GB" sz="3200" b="1" dirty="0"/>
              <a:t>motor.</a:t>
            </a:r>
            <a:br>
              <a:rPr lang="en-GB" sz="3200" b="1" dirty="0"/>
            </a:br>
            <a:r>
              <a:rPr lang="en-GB" sz="3200" b="1" dirty="0"/>
              <a:t>His first job involved working with DC power plants for </a:t>
            </a:r>
            <a:r>
              <a:rPr lang="en-GB" sz="3200" b="1" dirty="0" err="1"/>
              <a:t>ConEdison</a:t>
            </a:r>
            <a:r>
              <a:rPr lang="en-GB" sz="3200" b="1" dirty="0"/>
              <a:t>, which eventually led to his immigration to the United States in 1884.</a:t>
            </a:r>
            <a:endParaRPr lang="en-US" sz="3200" b="1" dirty="0"/>
          </a:p>
          <a:p>
            <a:endParaRPr lang="hr-HR" dirty="0"/>
          </a:p>
        </p:txBody>
      </p:sp>
      <p:pic>
        <p:nvPicPr>
          <p:cNvPr id="7" name="Slika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694" y="2068083"/>
            <a:ext cx="4323460" cy="3242595"/>
          </a:xfrm>
          <a:prstGeom prst="rect">
            <a:avLst/>
          </a:prstGeom>
        </p:spPr>
      </p:pic>
    </p:spTree>
    <p:extLst>
      <p:ext uri="{BB962C8B-B14F-4D97-AF65-F5344CB8AC3E}">
        <p14:creationId xmlns:p14="http://schemas.microsoft.com/office/powerpoint/2010/main" val="297866932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04672" y="365125"/>
            <a:ext cx="7322378" cy="1325563"/>
          </a:xfrm>
        </p:spPr>
        <p:txBody>
          <a:bodyPr>
            <a:normAutofit/>
          </a:bodyPr>
          <a:lstStyle/>
          <a:p>
            <a:r>
              <a:rPr lang="hr-HR" dirty="0" err="1"/>
              <a:t>Tesla’s</a:t>
            </a:r>
            <a:r>
              <a:rPr lang="hr-HR" dirty="0"/>
              <a:t> </a:t>
            </a:r>
            <a:r>
              <a:rPr lang="hr-HR" dirty="0" err="1"/>
              <a:t>inventions</a:t>
            </a:r>
            <a:r>
              <a:rPr lang="hr-HR" dirty="0"/>
              <a:t> </a:t>
            </a:r>
            <a:r>
              <a:rPr lang="hr-HR" dirty="0" err="1"/>
              <a:t>include</a:t>
            </a:r>
            <a:r>
              <a:rPr lang="hr-HR" dirty="0"/>
              <a:t>:</a:t>
            </a:r>
            <a:br>
              <a:rPr lang="en-US" dirty="0"/>
            </a:br>
            <a:endParaRPr lang="en-US" dirty="0"/>
          </a:p>
        </p:txBody>
      </p:sp>
      <p:sp>
        <p:nvSpPr>
          <p:cNvPr id="3" name="Content Placeholder 2"/>
          <p:cNvSpPr>
            <a:spLocks noGrp="1"/>
          </p:cNvSpPr>
          <p:nvPr>
            <p:ph idx="1"/>
          </p:nvPr>
        </p:nvSpPr>
        <p:spPr>
          <a:xfrm>
            <a:off x="804672" y="1401511"/>
            <a:ext cx="5852502" cy="4775452"/>
          </a:xfrm>
        </p:spPr>
        <p:txBody>
          <a:bodyPr>
            <a:normAutofit lnSpcReduction="10000"/>
          </a:bodyPr>
          <a:lstStyle/>
          <a:p>
            <a:r>
              <a:rPr lang="hr-HR" dirty="0"/>
              <a:t>AC Power (</a:t>
            </a:r>
            <a:r>
              <a:rPr lang="hr-HR" dirty="0" err="1"/>
              <a:t>alternating</a:t>
            </a:r>
            <a:r>
              <a:rPr lang="hr-HR" dirty="0"/>
              <a:t> </a:t>
            </a:r>
            <a:r>
              <a:rPr lang="hr-HR" dirty="0" err="1"/>
              <a:t>current</a:t>
            </a:r>
            <a:r>
              <a:rPr lang="hr-HR" dirty="0"/>
              <a:t>)</a:t>
            </a:r>
            <a:endParaRPr lang="en-US" dirty="0"/>
          </a:p>
          <a:p>
            <a:r>
              <a:rPr lang="hr-HR" dirty="0"/>
              <a:t>Tesla </a:t>
            </a:r>
            <a:r>
              <a:rPr lang="hr-HR" dirty="0" err="1"/>
              <a:t>Coil</a:t>
            </a:r>
            <a:endParaRPr lang="en-US" dirty="0"/>
          </a:p>
          <a:p>
            <a:r>
              <a:rPr lang="hr-HR" dirty="0" err="1"/>
              <a:t>Magnifying</a:t>
            </a:r>
            <a:r>
              <a:rPr lang="hr-HR" dirty="0"/>
              <a:t> </a:t>
            </a:r>
            <a:r>
              <a:rPr lang="hr-HR" dirty="0" err="1"/>
              <a:t>Transmitter</a:t>
            </a:r>
            <a:endParaRPr lang="en-US" dirty="0"/>
          </a:p>
          <a:p>
            <a:r>
              <a:rPr lang="hr-HR" dirty="0"/>
              <a:t>Tesla Turbine</a:t>
            </a:r>
            <a:endParaRPr lang="en-US" dirty="0"/>
          </a:p>
          <a:p>
            <a:r>
              <a:rPr lang="hr-HR" dirty="0" err="1"/>
              <a:t>Shadowgraph</a:t>
            </a:r>
            <a:endParaRPr lang="en-US" dirty="0"/>
          </a:p>
          <a:p>
            <a:r>
              <a:rPr lang="hr-HR" dirty="0"/>
              <a:t>Radio</a:t>
            </a:r>
            <a:endParaRPr lang="en-US" dirty="0"/>
          </a:p>
          <a:p>
            <a:r>
              <a:rPr lang="hr-HR" dirty="0"/>
              <a:t>Neon </a:t>
            </a:r>
            <a:r>
              <a:rPr lang="hr-HR" dirty="0" err="1"/>
              <a:t>Lamp</a:t>
            </a:r>
            <a:endParaRPr lang="en-US" dirty="0"/>
          </a:p>
          <a:p>
            <a:r>
              <a:rPr lang="hr-HR" dirty="0" err="1"/>
              <a:t>Hydroelectric</a:t>
            </a:r>
            <a:r>
              <a:rPr lang="hr-HR" dirty="0"/>
              <a:t> Power</a:t>
            </a:r>
            <a:endParaRPr lang="en-US" dirty="0"/>
          </a:p>
          <a:p>
            <a:r>
              <a:rPr lang="hr-HR" dirty="0" err="1"/>
              <a:t>Induction</a:t>
            </a:r>
            <a:r>
              <a:rPr lang="hr-HR" dirty="0"/>
              <a:t> Motor</a:t>
            </a:r>
            <a:endParaRPr lang="en-US" dirty="0"/>
          </a:p>
          <a:p>
            <a:r>
              <a:rPr lang="hr-HR" dirty="0"/>
              <a:t>Radio </a:t>
            </a:r>
            <a:r>
              <a:rPr lang="hr-HR" dirty="0" err="1"/>
              <a:t>Controlled</a:t>
            </a:r>
            <a:r>
              <a:rPr lang="hr-HR" dirty="0"/>
              <a:t> </a:t>
            </a:r>
            <a:r>
              <a:rPr lang="hr-HR" dirty="0" err="1"/>
              <a:t>Boat</a:t>
            </a:r>
            <a:endParaRPr lang="en-US" dirty="0"/>
          </a:p>
          <a:p>
            <a:endParaRPr lang="en-US" sz="1700" dirty="0"/>
          </a:p>
        </p:txBody>
      </p:sp>
      <p:pic>
        <p:nvPicPr>
          <p:cNvPr id="6" name="Slika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063" y="1213503"/>
            <a:ext cx="5753937" cy="5131735"/>
          </a:xfrm>
          <a:prstGeom prst="ellipse">
            <a:avLst/>
          </a:prstGeom>
          <a:ln>
            <a:noFill/>
          </a:ln>
          <a:effectLst>
            <a:softEdge rad="112500"/>
          </a:effectLst>
        </p:spPr>
      </p:pic>
    </p:spTree>
    <p:extLst>
      <p:ext uri="{BB962C8B-B14F-4D97-AF65-F5344CB8AC3E}">
        <p14:creationId xmlns:p14="http://schemas.microsoft.com/office/powerpoint/2010/main" val="336849448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hr-HR" sz="5400"/>
              <a:t>History of Bata and Borovo</a:t>
            </a:r>
            <a:endParaRPr lang="en-US"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5135" y="2909771"/>
            <a:ext cx="4785042" cy="3533758"/>
          </a:xfrm>
        </p:spPr>
        <p:txBody>
          <a:bodyPr>
            <a:noAutofit/>
          </a:bodyPr>
          <a:lstStyle/>
          <a:p>
            <a:r>
              <a:rPr lang="en-US" sz="2400" dirty="0" err="1"/>
              <a:t>Borovo</a:t>
            </a:r>
            <a:r>
              <a:rPr lang="en-US" sz="2400" dirty="0"/>
              <a:t> was founded by the Czech industrialist Jan Bata, </a:t>
            </a:r>
            <a:r>
              <a:rPr lang="hr-HR" sz="2400" dirty="0" err="1"/>
              <a:t>the</a:t>
            </a:r>
            <a:r>
              <a:rPr lang="hr-HR" sz="2400" dirty="0"/>
              <a:t> </a:t>
            </a:r>
            <a:r>
              <a:rPr lang="en-US" sz="2400" dirty="0"/>
              <a:t>owner of the Bata shoe </a:t>
            </a:r>
            <a:r>
              <a:rPr lang="hr-HR" sz="2400" dirty="0" err="1"/>
              <a:t>company</a:t>
            </a:r>
            <a:r>
              <a:rPr lang="en-US" sz="2400" dirty="0"/>
              <a:t>, in</a:t>
            </a:r>
            <a:r>
              <a:rPr lang="hr-HR" sz="2400" dirty="0"/>
              <a:t> </a:t>
            </a:r>
            <a:r>
              <a:rPr lang="en-US" sz="2400" dirty="0"/>
              <a:t>1931, when he built </a:t>
            </a:r>
            <a:r>
              <a:rPr lang="hr-HR" sz="2400" dirty="0" err="1"/>
              <a:t>an</a:t>
            </a:r>
            <a:r>
              <a:rPr lang="hr-HR" sz="2400" dirty="0"/>
              <a:t> </a:t>
            </a:r>
            <a:r>
              <a:rPr lang="hr-HR" sz="2400" dirty="0" err="1"/>
              <a:t>entire</a:t>
            </a:r>
            <a:r>
              <a:rPr lang="hr-HR" sz="2400" dirty="0"/>
              <a:t> </a:t>
            </a:r>
            <a:r>
              <a:rPr lang="en-GB" sz="2400" dirty="0"/>
              <a:t>neighbourhood</a:t>
            </a:r>
            <a:r>
              <a:rPr lang="en-US" sz="2400" dirty="0"/>
              <a:t> for company</a:t>
            </a:r>
            <a:r>
              <a:rPr lang="hr-HR" sz="2400" dirty="0"/>
              <a:t>’s</a:t>
            </a:r>
            <a:r>
              <a:rPr lang="en-US" sz="2400" dirty="0"/>
              <a:t> workers.</a:t>
            </a:r>
            <a:r>
              <a:rPr lang="hr-HR" sz="2400" dirty="0"/>
              <a:t> </a:t>
            </a:r>
          </a:p>
          <a:p>
            <a:r>
              <a:rPr lang="en-GB" sz="2400" dirty="0"/>
              <a:t>With the construction of the factory, a workers’ settlement, the so-called “Bata-</a:t>
            </a:r>
            <a:r>
              <a:rPr lang="en-GB" sz="2400" dirty="0" err="1"/>
              <a:t>ville</a:t>
            </a:r>
            <a:r>
              <a:rPr lang="en-GB" sz="2400" dirty="0"/>
              <a:t>”, was also established.</a:t>
            </a:r>
          </a:p>
          <a:p>
            <a:endParaRPr lang="en-US" sz="2400" dirty="0"/>
          </a:p>
        </p:txBody>
      </p:sp>
      <p:pic>
        <p:nvPicPr>
          <p:cNvPr id="4" name="Picture 3"/>
          <p:cNvPicPr>
            <a:picLocks noChangeAspect="1"/>
          </p:cNvPicPr>
          <p:nvPr/>
        </p:nvPicPr>
        <p:blipFill rotWithShape="1">
          <a:blip r:embed="rId2"/>
          <a:srcRect l="28975" r="1435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54592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290557" y="639193"/>
            <a:ext cx="5845323" cy="5927542"/>
          </a:xfrm>
        </p:spPr>
        <p:txBody>
          <a:bodyPr>
            <a:normAutofit/>
          </a:bodyPr>
          <a:lstStyle/>
          <a:p>
            <a:pPr marL="0" indent="0">
              <a:buNone/>
            </a:pPr>
            <a:endParaRPr lang="hr-HR" sz="2000" dirty="0"/>
          </a:p>
          <a:p>
            <a:pPr>
              <a:lnSpc>
                <a:spcPct val="150000"/>
              </a:lnSpc>
            </a:pPr>
            <a:r>
              <a:rPr lang="en-GB" sz="2400" b="1" dirty="0"/>
              <a:t>Tesla died on January 7, 1943.</a:t>
            </a:r>
            <a:br>
              <a:rPr lang="en-GB" sz="2400" b="1" dirty="0"/>
            </a:br>
            <a:r>
              <a:rPr lang="en-GB" sz="2400" b="1" dirty="0"/>
              <a:t>Later that year, the U.S. Supreme Court voided four of Marconi’s key patents, belatedly acknowledging Tesla’s innovations in radio.</a:t>
            </a:r>
            <a:br>
              <a:rPr lang="en-GB" sz="2400" b="1" dirty="0"/>
            </a:br>
            <a:r>
              <a:rPr lang="en-GB" sz="2400" b="1" dirty="0"/>
              <a:t>The AC system he championed and improved remains the global standard for power transmission.</a:t>
            </a:r>
            <a:endParaRPr lang="en-US" sz="2400" b="1" dirty="0"/>
          </a:p>
        </p:txBody>
      </p:sp>
      <p:pic>
        <p:nvPicPr>
          <p:cNvPr id="7" name="Picture 3"/>
          <p:cNvPicPr>
            <a:picLocks noChangeAspect="1"/>
          </p:cNvPicPr>
          <p:nvPr/>
        </p:nvPicPr>
        <p:blipFill rotWithShape="1">
          <a:blip r:embed="rId2"/>
          <a:srcRect l="7447" r="4249"/>
          <a:stretch/>
        </p:blipFill>
        <p:spPr>
          <a:xfrm>
            <a:off x="5628358" y="541950"/>
            <a:ext cx="6455395" cy="5482835"/>
          </a:xfrm>
          <a:prstGeom prst="ellipse">
            <a:avLst/>
          </a:prstGeom>
          <a:ln>
            <a:noFill/>
          </a:ln>
          <a:effectLst>
            <a:softEdge rad="112500"/>
          </a:effectLst>
        </p:spPr>
      </p:pic>
    </p:spTree>
    <p:extLst>
      <p:ext uri="{BB962C8B-B14F-4D97-AF65-F5344CB8AC3E}">
        <p14:creationId xmlns:p14="http://schemas.microsoft.com/office/powerpoint/2010/main" val="340742142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alphaModFix amt="35000"/>
          </a:blip>
          <a:srcRect/>
          <a:stretch/>
        </p:blipFill>
        <p:spPr>
          <a:xfrm>
            <a:off x="0" y="0"/>
            <a:ext cx="12191980" cy="6857990"/>
          </a:xfrm>
          <a:prstGeom prst="rect">
            <a:avLst/>
          </a:prstGeom>
        </p:spPr>
      </p:pic>
      <p:sp>
        <p:nvSpPr>
          <p:cNvPr id="2" name="Title 1"/>
          <p:cNvSpPr>
            <a:spLocks noGrp="1"/>
          </p:cNvSpPr>
          <p:nvPr>
            <p:ph type="title"/>
          </p:nvPr>
        </p:nvSpPr>
        <p:spPr>
          <a:xfrm>
            <a:off x="838190" y="4304736"/>
            <a:ext cx="10515600" cy="1325563"/>
          </a:xfrm>
        </p:spPr>
        <p:txBody>
          <a:bodyPr>
            <a:normAutofit/>
          </a:bodyPr>
          <a:lstStyle/>
          <a:p>
            <a:pPr algn="ctr"/>
            <a:r>
              <a:rPr lang="hr-HR" dirty="0" err="1">
                <a:solidFill>
                  <a:srgbClr val="FFFFFF"/>
                </a:solidFill>
              </a:rPr>
              <a:t>Did</a:t>
            </a:r>
            <a:r>
              <a:rPr lang="hr-HR" dirty="0">
                <a:solidFill>
                  <a:srgbClr val="FFFFFF"/>
                </a:solidFill>
              </a:rPr>
              <a:t> </a:t>
            </a:r>
            <a:r>
              <a:rPr lang="hr-HR" dirty="0" err="1">
                <a:solidFill>
                  <a:srgbClr val="FFFFFF"/>
                </a:solidFill>
              </a:rPr>
              <a:t>you</a:t>
            </a:r>
            <a:r>
              <a:rPr lang="hr-HR" dirty="0">
                <a:solidFill>
                  <a:srgbClr val="FFFFFF"/>
                </a:solidFill>
              </a:rPr>
              <a:t> </a:t>
            </a:r>
            <a:r>
              <a:rPr lang="hr-HR" dirty="0" err="1">
                <a:solidFill>
                  <a:srgbClr val="FFFFFF"/>
                </a:solidFill>
              </a:rPr>
              <a:t>know</a:t>
            </a:r>
            <a:r>
              <a:rPr lang="hr-HR" dirty="0">
                <a:solidFill>
                  <a:srgbClr val="FFFFFF"/>
                </a:solidFill>
              </a:rPr>
              <a:t>?</a:t>
            </a:r>
            <a:endParaRPr lang="en-US" dirty="0">
              <a:solidFill>
                <a:srgbClr val="FFFFFF"/>
              </a:solidFill>
            </a:endParaRPr>
          </a:p>
        </p:txBody>
      </p:sp>
      <p:sp>
        <p:nvSpPr>
          <p:cNvPr id="3" name="Content Placeholder 2"/>
          <p:cNvSpPr>
            <a:spLocks noGrp="1"/>
          </p:cNvSpPr>
          <p:nvPr>
            <p:ph idx="1"/>
          </p:nvPr>
        </p:nvSpPr>
        <p:spPr>
          <a:xfrm>
            <a:off x="838200" y="5452216"/>
            <a:ext cx="10515600" cy="1281869"/>
          </a:xfrm>
        </p:spPr>
        <p:txBody>
          <a:bodyPr>
            <a:normAutofit fontScale="92500" lnSpcReduction="20000"/>
          </a:bodyPr>
          <a:lstStyle/>
          <a:p>
            <a:r>
              <a:rPr lang="en-GB" b="1" dirty="0"/>
              <a:t>During the 1890s, Mark Twain formed a friendship with the inventor Nikola Tesla. Twain often visited him in his laboratory. In 1894, Tesla photographed the famous American writer in one of the first photographs ever taken using phosphorescent light.</a:t>
            </a:r>
            <a:endParaRPr lang="en-US" b="1" dirty="0">
              <a:solidFill>
                <a:srgbClr val="FFFFFF"/>
              </a:solidFill>
            </a:endParaRPr>
          </a:p>
        </p:txBody>
      </p:sp>
    </p:spTree>
    <p:extLst>
      <p:ext uri="{BB962C8B-B14F-4D97-AF65-F5344CB8AC3E}">
        <p14:creationId xmlns:p14="http://schemas.microsoft.com/office/powerpoint/2010/main" val="307347915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4" name="Rectangle 7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0" y="0"/>
            <a:ext cx="12181172" cy="6858000"/>
          </a:xfrm>
          <a:prstGeom prst="rect">
            <a:avLst/>
          </a:prstGeom>
        </p:spPr>
      </p:pic>
      <p:sp>
        <p:nvSpPr>
          <p:cNvPr id="87" name="Rectangle 86">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50" name="Picture 6" descr="HDZ i Domovinski pokret bore se za istočnu Slavoniju, Vukovar je kruna  lokalnih izbora - Novi list">
            <a:extLst>
              <a:ext uri="{FF2B5EF4-FFF2-40B4-BE49-F238E27FC236}">
                <a16:creationId xmlns:a16="http://schemas.microsoft.com/office/drawing/2014/main" id="{2212D8C8-6D90-4173-B2A3-51174EB8E8B2}"/>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t="5779" r="-2" b="9605"/>
          <a:stretch/>
        </p:blipFill>
        <p:spPr bwMode="auto">
          <a:xfrm>
            <a:off x="6094532" y="10"/>
            <a:ext cx="6093578" cy="34311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isit Vukovar Srijem • Vukovar">
            <a:extLst>
              <a:ext uri="{FF2B5EF4-FFF2-40B4-BE49-F238E27FC236}">
                <a16:creationId xmlns:a16="http://schemas.microsoft.com/office/drawing/2014/main" id="{AE6F7DDD-D3A7-4010-B8A5-1394B45754D2}"/>
              </a:ext>
            </a:extLst>
          </p:cNvPr>
          <p:cNvPicPr>
            <a:picLocks noChangeAspect="1" noChangeArrowheads="1"/>
          </p:cNvPicPr>
          <p:nvPr/>
        </p:nvPicPr>
        <p:blipFill rotWithShape="1">
          <a:blip r:embed="rId4">
            <a:alphaModFix amt="60000"/>
            <a:extLst>
              <a:ext uri="{28A0092B-C50C-407E-A947-70E740481C1C}">
                <a14:useLocalDpi xmlns:a14="http://schemas.microsoft.com/office/drawing/2010/main" val="0"/>
              </a:ext>
            </a:extLst>
          </a:blip>
          <a:srcRect t="13724" r="-1" b="15610"/>
          <a:stretch/>
        </p:blipFill>
        <p:spPr bwMode="auto">
          <a:xfrm>
            <a:off x="4763" y="10"/>
            <a:ext cx="6093578" cy="3431119"/>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a:extLst>
              <a:ext uri="{FF2B5EF4-FFF2-40B4-BE49-F238E27FC236}">
                <a16:creationId xmlns:a16="http://schemas.microsoft.com/office/drawing/2014/main" id="{7FA2522D-ED19-402B-9F73-387D21DA0454}"/>
              </a:ext>
            </a:extLst>
          </p:cNvPr>
          <p:cNvSpPr>
            <a:spLocks noGrp="1"/>
          </p:cNvSpPr>
          <p:nvPr>
            <p:ph type="title"/>
          </p:nvPr>
        </p:nvSpPr>
        <p:spPr>
          <a:xfrm>
            <a:off x="1191965" y="552807"/>
            <a:ext cx="9801854" cy="2790331"/>
          </a:xfrm>
        </p:spPr>
        <p:txBody>
          <a:bodyPr anchor="b">
            <a:normAutofit/>
          </a:bodyPr>
          <a:lstStyle/>
          <a:p>
            <a:pPr algn="ctr"/>
            <a:r>
              <a:rPr lang="hr-HR" sz="4800">
                <a:solidFill>
                  <a:srgbClr val="FFFFFF"/>
                </a:solidFill>
              </a:rPr>
              <a:t>Vukovar </a:t>
            </a:r>
            <a:endParaRPr lang="en-GB" sz="4800">
              <a:solidFill>
                <a:srgbClr val="FFFFFF"/>
              </a:solidFill>
            </a:endParaRPr>
          </a:p>
        </p:txBody>
      </p:sp>
      <p:pic>
        <p:nvPicPr>
          <p:cNvPr id="6152" name="Picture 8" descr="Vukovar for the modern traveller - Turistička zajednica grada Vukovara">
            <a:extLst>
              <a:ext uri="{FF2B5EF4-FFF2-40B4-BE49-F238E27FC236}">
                <a16:creationId xmlns:a16="http://schemas.microsoft.com/office/drawing/2014/main" id="{CA8803CD-EEA3-43F9-AB14-34E1ED02FCED}"/>
              </a:ext>
            </a:extLst>
          </p:cNvPr>
          <p:cNvPicPr>
            <a:picLocks noChangeAspect="1" noChangeArrowheads="1"/>
          </p:cNvPicPr>
          <p:nvPr/>
        </p:nvPicPr>
        <p:blipFill rotWithShape="1">
          <a:blip r:embed="rId5">
            <a:alphaModFix amt="60000"/>
            <a:extLst>
              <a:ext uri="{28A0092B-C50C-407E-A947-70E740481C1C}">
                <a14:useLocalDpi xmlns:a14="http://schemas.microsoft.com/office/drawing/2010/main" val="0"/>
              </a:ext>
            </a:extLst>
          </a:blip>
          <a:srcRect r="211" b="-2"/>
          <a:stretch/>
        </p:blipFill>
        <p:spPr bwMode="auto">
          <a:xfrm>
            <a:off x="6097280" y="3426870"/>
            <a:ext cx="6093578" cy="343112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Kuća u Vukovaru u kojoj nitko ne pita za etničku pripadnost, sudjelovanje u  ratu ili političko opredjeljenje: &quot;Sreća je jedina stvar koja se množi kada  se dijeli&quot;">
            <a:extLst>
              <a:ext uri="{FF2B5EF4-FFF2-40B4-BE49-F238E27FC236}">
                <a16:creationId xmlns:a16="http://schemas.microsoft.com/office/drawing/2014/main" id="{46947E14-5F6F-4143-97ED-AC219E6EC100}"/>
              </a:ext>
            </a:extLst>
          </p:cNvPr>
          <p:cNvPicPr>
            <a:picLocks noChangeAspect="1" noChangeArrowheads="1"/>
          </p:cNvPicPr>
          <p:nvPr/>
        </p:nvPicPr>
        <p:blipFill rotWithShape="1">
          <a:blip r:embed="rId6">
            <a:alphaModFix amt="60000"/>
            <a:extLst>
              <a:ext uri="{28A0092B-C50C-407E-A947-70E740481C1C}">
                <a14:useLocalDpi xmlns:a14="http://schemas.microsoft.com/office/drawing/2010/main" val="0"/>
              </a:ext>
            </a:extLst>
          </a:blip>
          <a:srcRect t="9336"/>
          <a:stretch/>
        </p:blipFill>
        <p:spPr bwMode="auto">
          <a:xfrm>
            <a:off x="7511" y="3426870"/>
            <a:ext cx="6093578" cy="343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267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History of Bata and Borovo</a:t>
            </a:r>
            <a:endParaRPr lang="en-US" dirty="0"/>
          </a:p>
        </p:txBody>
      </p:sp>
      <p:sp>
        <p:nvSpPr>
          <p:cNvPr id="3" name="Content Placeholder 2"/>
          <p:cNvSpPr>
            <a:spLocks noGrp="1"/>
          </p:cNvSpPr>
          <p:nvPr>
            <p:ph idx="1"/>
          </p:nvPr>
        </p:nvSpPr>
        <p:spPr>
          <a:xfrm>
            <a:off x="530550" y="1690688"/>
            <a:ext cx="7271760" cy="4688322"/>
          </a:xfrm>
        </p:spPr>
        <p:txBody>
          <a:bodyPr>
            <a:normAutofit lnSpcReduction="10000"/>
          </a:bodyPr>
          <a:lstStyle/>
          <a:p>
            <a:r>
              <a:rPr lang="en-US" dirty="0"/>
              <a:t>New roads were built, as well as houses,</a:t>
            </a:r>
            <a:r>
              <a:rPr lang="hr-HR" dirty="0"/>
              <a:t> </a:t>
            </a:r>
            <a:r>
              <a:rPr lang="en-US" dirty="0"/>
              <a:t>artesian wells, </a:t>
            </a:r>
            <a:r>
              <a:rPr lang="hr-HR" dirty="0" err="1"/>
              <a:t>and</a:t>
            </a:r>
            <a:r>
              <a:rPr lang="hr-HR" dirty="0"/>
              <a:t> </a:t>
            </a:r>
            <a:r>
              <a:rPr lang="en-US" dirty="0"/>
              <a:t>two boarding schools</a:t>
            </a:r>
            <a:r>
              <a:rPr lang="hr-HR" dirty="0"/>
              <a:t>.</a:t>
            </a:r>
            <a:r>
              <a:rPr lang="en-US" dirty="0"/>
              <a:t> </a:t>
            </a:r>
            <a:r>
              <a:rPr lang="hr-HR" dirty="0"/>
              <a:t>W</a:t>
            </a:r>
            <a:r>
              <a:rPr lang="en-US" dirty="0" err="1"/>
              <a:t>orkers</a:t>
            </a:r>
            <a:r>
              <a:rPr lang="en-US" dirty="0"/>
              <a:t>’ housing of the highest standard</a:t>
            </a:r>
            <a:r>
              <a:rPr lang="hr-HR" dirty="0"/>
              <a:t> </a:t>
            </a:r>
            <a:r>
              <a:rPr lang="hr-HR" dirty="0" err="1"/>
              <a:t>was</a:t>
            </a:r>
            <a:r>
              <a:rPr lang="hr-HR" dirty="0"/>
              <a:t> </a:t>
            </a:r>
            <a:r>
              <a:rPr lang="hr-HR" dirty="0" err="1"/>
              <a:t>constructed</a:t>
            </a:r>
            <a:r>
              <a:rPr lang="en-US" dirty="0"/>
              <a:t>, </a:t>
            </a:r>
            <a:r>
              <a:rPr lang="hr-HR" dirty="0" err="1"/>
              <a:t>along</a:t>
            </a:r>
            <a:r>
              <a:rPr lang="hr-HR" dirty="0"/>
              <a:t> </a:t>
            </a:r>
            <a:r>
              <a:rPr lang="hr-HR" dirty="0" err="1"/>
              <a:t>with</a:t>
            </a:r>
            <a:r>
              <a:rPr lang="hr-HR" dirty="0"/>
              <a:t> </a:t>
            </a:r>
            <a:r>
              <a:rPr lang="en-US" dirty="0"/>
              <a:t>a workers’</a:t>
            </a:r>
            <a:r>
              <a:rPr lang="hr-HR" dirty="0"/>
              <a:t> </a:t>
            </a:r>
            <a:r>
              <a:rPr lang="en-US" dirty="0"/>
              <a:t>restaurant in 1932, a sports stadium in 1933, a railway station in 1934, a cinema and an</a:t>
            </a:r>
            <a:r>
              <a:rPr lang="hr-HR" dirty="0"/>
              <a:t> </a:t>
            </a:r>
            <a:r>
              <a:rPr lang="en-US" dirty="0"/>
              <a:t>elementary school in 1935, a community </a:t>
            </a:r>
            <a:r>
              <a:rPr lang="en-US" dirty="0" err="1"/>
              <a:t>centre</a:t>
            </a:r>
            <a:r>
              <a:rPr lang="en-US" dirty="0"/>
              <a:t> in 1936, </a:t>
            </a:r>
            <a:r>
              <a:rPr lang="hr-HR" dirty="0" err="1"/>
              <a:t>and</a:t>
            </a:r>
            <a:r>
              <a:rPr lang="hr-HR" dirty="0"/>
              <a:t> </a:t>
            </a:r>
            <a:r>
              <a:rPr lang="en-US" dirty="0"/>
              <a:t>Bata’s trade school in 1937. </a:t>
            </a:r>
            <a:endParaRPr lang="hr-HR" dirty="0"/>
          </a:p>
          <a:p>
            <a:r>
              <a:rPr lang="en-GB" dirty="0"/>
              <a:t>The town also had its own airport, clinic, kindergarten, facilities for sports and culture, green areas and parks, shops, bars, a department store, a library, and a public swimming pool.</a:t>
            </a:r>
            <a:endParaRPr lang="hr-HR" dirty="0"/>
          </a:p>
        </p:txBody>
      </p:sp>
      <p:pic>
        <p:nvPicPr>
          <p:cNvPr id="4" name="Picture 3"/>
          <p:cNvPicPr>
            <a:picLocks noChangeAspect="1"/>
          </p:cNvPicPr>
          <p:nvPr/>
        </p:nvPicPr>
        <p:blipFill>
          <a:blip r:embed="rId2"/>
          <a:stretch>
            <a:fillRect/>
          </a:stretch>
        </p:blipFill>
        <p:spPr>
          <a:xfrm>
            <a:off x="7915849" y="1690688"/>
            <a:ext cx="4071104" cy="3059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9146726" y="4750377"/>
            <a:ext cx="1609350" cy="461665"/>
          </a:xfrm>
          <a:prstGeom prst="rect">
            <a:avLst/>
          </a:prstGeom>
          <a:noFill/>
        </p:spPr>
        <p:txBody>
          <a:bodyPr wrap="none" lIns="91440" tIns="45720" rIns="91440" bIns="45720">
            <a:spAutoFit/>
          </a:bodyPr>
          <a:lstStyle/>
          <a:p>
            <a:pPr algn="ctr"/>
            <a:r>
              <a:rPr lang="hr-HR" sz="2400" b="0" cap="none" spc="0" dirty="0">
                <a:ln w="0"/>
                <a:solidFill>
                  <a:schemeClr val="tx1"/>
                </a:solidFill>
                <a:effectLst>
                  <a:outerShdw blurRad="38100" dist="19050" dir="2700000" algn="tl" rotWithShape="0">
                    <a:schemeClr val="dk1">
                      <a:alpha val="40000"/>
                    </a:schemeClr>
                  </a:outerShdw>
                </a:effectLst>
              </a:rPr>
              <a:t>Tomaš Bata</a:t>
            </a:r>
            <a:endParaRPr lang="en-US" sz="2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69059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456" r="11656" b="1"/>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a:normAutofit/>
          </a:bodyPr>
          <a:lstStyle/>
          <a:p>
            <a:pPr algn="ctr"/>
            <a:r>
              <a:rPr lang="hr-HR" sz="3600" dirty="0" err="1"/>
              <a:t>History</a:t>
            </a:r>
            <a:r>
              <a:rPr lang="hr-HR" sz="3600" dirty="0"/>
              <a:t> </a:t>
            </a:r>
            <a:r>
              <a:rPr lang="hr-HR" sz="3600" dirty="0" err="1"/>
              <a:t>of</a:t>
            </a:r>
            <a:r>
              <a:rPr lang="hr-HR" sz="3600" dirty="0"/>
              <a:t> Bata </a:t>
            </a:r>
            <a:r>
              <a:rPr lang="hr-HR" sz="3600" dirty="0" err="1"/>
              <a:t>and</a:t>
            </a:r>
            <a:r>
              <a:rPr lang="hr-HR" sz="3600" dirty="0"/>
              <a:t> Borovo</a:t>
            </a:r>
            <a:endParaRPr lang="en-US" sz="3600" dirty="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13884" y="2764571"/>
            <a:ext cx="6017174" cy="3422584"/>
          </a:xfrm>
        </p:spPr>
        <p:txBody>
          <a:bodyPr anchor="ctr">
            <a:normAutofit/>
          </a:bodyPr>
          <a:lstStyle/>
          <a:p>
            <a:pPr marL="0" indent="0">
              <a:buNone/>
            </a:pPr>
            <a:r>
              <a:rPr lang="en-GB" dirty="0"/>
              <a:t>In its glory days, it employed </a:t>
            </a:r>
            <a:r>
              <a:rPr lang="en-GB" b="1" dirty="0"/>
              <a:t>23,000 people</a:t>
            </a:r>
            <a:r>
              <a:rPr lang="en-GB" dirty="0"/>
              <a:t> and each year produced </a:t>
            </a:r>
            <a:r>
              <a:rPr lang="en-GB" b="1" dirty="0"/>
              <a:t>23 million pairs of footwear</a:t>
            </a:r>
            <a:r>
              <a:rPr lang="en-GB" dirty="0"/>
              <a:t>, </a:t>
            </a:r>
            <a:r>
              <a:rPr lang="en-GB" b="1" dirty="0"/>
              <a:t>580,000 car tyres</a:t>
            </a:r>
            <a:r>
              <a:rPr lang="en-GB" dirty="0"/>
              <a:t>, and </a:t>
            </a:r>
            <a:r>
              <a:rPr lang="en-GB" b="1" dirty="0"/>
              <a:t>12,500 tons of technical rubber products</a:t>
            </a:r>
            <a:r>
              <a:rPr lang="en-GB" dirty="0"/>
              <a:t>.</a:t>
            </a:r>
            <a:endParaRPr lang="hr-HR" dirty="0"/>
          </a:p>
        </p:txBody>
      </p:sp>
    </p:spTree>
    <p:extLst>
      <p:ext uri="{BB962C8B-B14F-4D97-AF65-F5344CB8AC3E}">
        <p14:creationId xmlns:p14="http://schemas.microsoft.com/office/powerpoint/2010/main" val="2735365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429"/>
          <a:stretch/>
        </p:blipFill>
        <p:spPr>
          <a:xfrm>
            <a:off x="20" y="1282"/>
            <a:ext cx="12191980" cy="6856718"/>
          </a:xfrm>
          <a:prstGeom prst="rect">
            <a:avLst/>
          </a:prstGeom>
        </p:spPr>
      </p:pic>
      <p:sp>
        <p:nvSpPr>
          <p:cNvPr id="2" name="Pravokutnik 1"/>
          <p:cNvSpPr/>
          <p:nvPr/>
        </p:nvSpPr>
        <p:spPr>
          <a:xfrm>
            <a:off x="1016950" y="2880112"/>
            <a:ext cx="10622422" cy="2062103"/>
          </a:xfrm>
          <a:prstGeom prst="rect">
            <a:avLst/>
          </a:prstGeom>
          <a:solidFill>
            <a:srgbClr val="F2F2F2">
              <a:alpha val="45882"/>
            </a:srgbClr>
          </a:solidFill>
        </p:spPr>
        <p:txBody>
          <a:bodyPr wrap="square">
            <a:spAutoFit/>
          </a:bodyPr>
          <a:lstStyle/>
          <a:p>
            <a:r>
              <a:rPr lang="en-GB" sz="3200" dirty="0"/>
              <a:t>It became a symbol of production and prosperity in </a:t>
            </a:r>
            <a:r>
              <a:rPr lang="en-GB" sz="3200" dirty="0" err="1"/>
              <a:t>Vukovar</a:t>
            </a:r>
            <a:r>
              <a:rPr lang="en-GB" sz="3200" dirty="0"/>
              <a:t>, which was then a major hub for industry and employment.</a:t>
            </a:r>
            <a:br>
              <a:rPr lang="en-GB" sz="3200" dirty="0"/>
            </a:br>
            <a:r>
              <a:rPr lang="en-GB" sz="3200" dirty="0" err="1"/>
              <a:t>Borovo</a:t>
            </a:r>
            <a:r>
              <a:rPr lang="en-GB" sz="3200" dirty="0"/>
              <a:t> shoes and its popular brands, such as </a:t>
            </a:r>
            <a:r>
              <a:rPr lang="en-GB" sz="3200" dirty="0" err="1"/>
              <a:t>Startas</a:t>
            </a:r>
            <a:r>
              <a:rPr lang="en-GB" sz="3200" dirty="0"/>
              <a:t>, were worn by generations of people across Yugoslavia.</a:t>
            </a:r>
            <a:endParaRPr lang="en-US" sz="3200" dirty="0"/>
          </a:p>
        </p:txBody>
      </p:sp>
      <p:sp>
        <p:nvSpPr>
          <p:cNvPr id="3" name="Pravokutnik 2"/>
          <p:cNvSpPr/>
          <p:nvPr/>
        </p:nvSpPr>
        <p:spPr>
          <a:xfrm>
            <a:off x="3216504" y="1714636"/>
            <a:ext cx="5759012" cy="707886"/>
          </a:xfrm>
          <a:prstGeom prst="rect">
            <a:avLst/>
          </a:prstGeom>
          <a:solidFill>
            <a:srgbClr val="F2F2F2">
              <a:alpha val="70980"/>
            </a:srgbClr>
          </a:solidFill>
        </p:spPr>
        <p:txBody>
          <a:bodyPr wrap="none">
            <a:spAutoFit/>
          </a:bodyPr>
          <a:lstStyle/>
          <a:p>
            <a:r>
              <a:rPr lang="hr-HR" sz="4000" dirty="0" err="1"/>
              <a:t>History</a:t>
            </a:r>
            <a:r>
              <a:rPr lang="hr-HR" sz="4000" dirty="0"/>
              <a:t> </a:t>
            </a:r>
            <a:r>
              <a:rPr lang="hr-HR" sz="4000" dirty="0" err="1"/>
              <a:t>of</a:t>
            </a:r>
            <a:r>
              <a:rPr lang="hr-HR" sz="4000" dirty="0"/>
              <a:t> Bata </a:t>
            </a:r>
            <a:r>
              <a:rPr lang="hr-HR" sz="4000" dirty="0" err="1"/>
              <a:t>and</a:t>
            </a:r>
            <a:r>
              <a:rPr lang="hr-HR" sz="4000" dirty="0"/>
              <a:t> Borovo</a:t>
            </a:r>
          </a:p>
        </p:txBody>
      </p:sp>
    </p:spTree>
    <p:extLst>
      <p:ext uri="{BB962C8B-B14F-4D97-AF65-F5344CB8AC3E}">
        <p14:creationId xmlns:p14="http://schemas.microsoft.com/office/powerpoint/2010/main" val="2124311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srcRect l="303" r="647" b="1"/>
          <a:stretch/>
        </p:blipFill>
        <p:spPr>
          <a:xfrm>
            <a:off x="2555441"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11495" y="727880"/>
            <a:ext cx="6271901" cy="1899912"/>
          </a:xfrm>
        </p:spPr>
        <p:txBody>
          <a:bodyPr>
            <a:normAutofit/>
          </a:bodyPr>
          <a:lstStyle/>
          <a:p>
            <a:r>
              <a:rPr lang="hr-HR" sz="4000" dirty="0" err="1"/>
              <a:t>History</a:t>
            </a:r>
            <a:r>
              <a:rPr lang="hr-HR" sz="4000" dirty="0"/>
              <a:t> </a:t>
            </a:r>
            <a:r>
              <a:rPr lang="hr-HR" sz="4000" dirty="0" err="1"/>
              <a:t>of</a:t>
            </a:r>
            <a:r>
              <a:rPr lang="hr-HR" sz="4000" dirty="0"/>
              <a:t> </a:t>
            </a:r>
            <a:r>
              <a:rPr lang="hr-HR" sz="4000" dirty="0" err="1"/>
              <a:t>our</a:t>
            </a:r>
            <a:r>
              <a:rPr lang="hr-HR" sz="4000" dirty="0"/>
              <a:t> </a:t>
            </a:r>
            <a:r>
              <a:rPr lang="hr-HR" sz="4000" dirty="0" err="1"/>
              <a:t>school</a:t>
            </a:r>
            <a:endParaRPr lang="en-US" sz="4000" dirty="0"/>
          </a:p>
        </p:txBody>
      </p:sp>
      <p:sp>
        <p:nvSpPr>
          <p:cNvPr id="3" name="Content Placeholder 2"/>
          <p:cNvSpPr>
            <a:spLocks noGrp="1"/>
          </p:cNvSpPr>
          <p:nvPr>
            <p:ph idx="1"/>
          </p:nvPr>
        </p:nvSpPr>
        <p:spPr>
          <a:xfrm>
            <a:off x="683664" y="2630151"/>
            <a:ext cx="11109532" cy="3745011"/>
          </a:xfrm>
          <a:solidFill>
            <a:srgbClr val="F2F2F2">
              <a:alpha val="43137"/>
            </a:srgbClr>
          </a:solidFill>
        </p:spPr>
        <p:txBody>
          <a:bodyPr>
            <a:normAutofit/>
          </a:bodyPr>
          <a:lstStyle/>
          <a:p>
            <a:pPr marL="0" indent="0">
              <a:buNone/>
            </a:pPr>
            <a:r>
              <a:rPr lang="en-GB" sz="2400" dirty="0"/>
              <a:t>According to the first written documents of our school (October 11, 1936), Baťa approved, at his own expense, the organisation of a school for students and assistants in </a:t>
            </a:r>
            <a:r>
              <a:rPr lang="en-GB" sz="2400" dirty="0" err="1"/>
              <a:t>Borovo</a:t>
            </a:r>
            <a:r>
              <a:rPr lang="en-GB" sz="2400" dirty="0"/>
              <a:t> </a:t>
            </a:r>
            <a:r>
              <a:rPr lang="hr-HR" sz="2400" dirty="0"/>
              <a:t>n</a:t>
            </a:r>
            <a:r>
              <a:rPr lang="en-GB" sz="2400" dirty="0" err="1"/>
              <a:t>aselje</a:t>
            </a:r>
            <a:r>
              <a:rPr lang="en-GB" sz="2400" dirty="0"/>
              <a:t>.</a:t>
            </a:r>
            <a:br>
              <a:rPr lang="en-GB" sz="2400" dirty="0"/>
            </a:br>
            <a:r>
              <a:rPr lang="en-GB" sz="2400" dirty="0"/>
              <a:t>The school was called the Vocational Extension School of the Craft Department, and it began operating in the 1937/1938 school year.</a:t>
            </a:r>
            <a:br>
              <a:rPr lang="en-GB" sz="2400" dirty="0"/>
            </a:br>
            <a:r>
              <a:rPr lang="en-GB" sz="2400" dirty="0"/>
              <a:t>It was a boarding school. The schooling lasted three years, and the “young husbands and wives,” as they were called, worked in the factory at the same time.</a:t>
            </a:r>
            <a:endParaRPr lang="en-US" sz="2400" dirty="0"/>
          </a:p>
        </p:txBody>
      </p:sp>
    </p:spTree>
    <p:extLst>
      <p:ext uri="{BB962C8B-B14F-4D97-AF65-F5344CB8AC3E}">
        <p14:creationId xmlns:p14="http://schemas.microsoft.com/office/powerpoint/2010/main" val="3369195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2594"/>
            <a:ext cx="10515600" cy="1325563"/>
          </a:xfrm>
        </p:spPr>
        <p:txBody>
          <a:bodyPr/>
          <a:lstStyle/>
          <a:p>
            <a:r>
              <a:rPr lang="hr-HR" dirty="0" err="1"/>
              <a:t>History</a:t>
            </a:r>
            <a:r>
              <a:rPr lang="hr-HR" dirty="0"/>
              <a:t> </a:t>
            </a:r>
            <a:r>
              <a:rPr lang="hr-HR" dirty="0" err="1"/>
              <a:t>of</a:t>
            </a:r>
            <a:r>
              <a:rPr lang="hr-HR" dirty="0"/>
              <a:t> </a:t>
            </a:r>
            <a:r>
              <a:rPr lang="hr-HR" dirty="0" err="1"/>
              <a:t>our</a:t>
            </a:r>
            <a:r>
              <a:rPr lang="hr-HR" dirty="0"/>
              <a:t> </a:t>
            </a:r>
            <a:r>
              <a:rPr lang="hr-HR" dirty="0" err="1"/>
              <a:t>school</a:t>
            </a:r>
            <a:endParaRPr lang="en-US" dirty="0"/>
          </a:p>
        </p:txBody>
      </p:sp>
      <p:sp>
        <p:nvSpPr>
          <p:cNvPr id="3" name="Content Placeholder 2"/>
          <p:cNvSpPr>
            <a:spLocks noGrp="1"/>
          </p:cNvSpPr>
          <p:nvPr>
            <p:ph idx="1"/>
          </p:nvPr>
        </p:nvSpPr>
        <p:spPr>
          <a:xfrm>
            <a:off x="838200" y="2372556"/>
            <a:ext cx="10515600" cy="4351338"/>
          </a:xfrm>
        </p:spPr>
        <p:txBody>
          <a:bodyPr/>
          <a:lstStyle/>
          <a:p>
            <a:pPr marL="0" indent="0">
              <a:buNone/>
            </a:pPr>
            <a:r>
              <a:rPr lang="en-GB" dirty="0"/>
              <a:t>In 1940, Baťa requested the opening of the Secondary School of Crafts and Industry. The request was approved in June 1940, and the school began operating in the 1940/1941 school year.</a:t>
            </a:r>
            <a:br>
              <a:rPr lang="en-GB" dirty="0"/>
            </a:br>
            <a:r>
              <a:rPr lang="en-GB" dirty="0"/>
              <a:t>After World War II, the school was renamed the State Industrial School (known as DIŠ, as some people still call our school). It provided training in rubber processing, shoemaking, and mechanical engineering.</a:t>
            </a:r>
            <a:endParaRPr lang="en-US" dirty="0"/>
          </a:p>
        </p:txBody>
      </p:sp>
    </p:spTree>
    <p:extLst>
      <p:ext uri="{BB962C8B-B14F-4D97-AF65-F5344CB8AC3E}">
        <p14:creationId xmlns:p14="http://schemas.microsoft.com/office/powerpoint/2010/main" val="3082234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12229"/>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07108" y="1006059"/>
            <a:ext cx="3822189" cy="1899912"/>
          </a:xfrm>
        </p:spPr>
        <p:txBody>
          <a:bodyPr>
            <a:normAutofit/>
          </a:bodyPr>
          <a:lstStyle/>
          <a:p>
            <a:r>
              <a:rPr lang="hr-HR" sz="4000" dirty="0" err="1"/>
              <a:t>History</a:t>
            </a:r>
            <a:r>
              <a:rPr lang="hr-HR" sz="4000" dirty="0"/>
              <a:t> </a:t>
            </a:r>
            <a:r>
              <a:rPr lang="hr-HR" sz="4000" dirty="0" err="1"/>
              <a:t>of</a:t>
            </a:r>
            <a:r>
              <a:rPr lang="hr-HR" sz="4000" dirty="0"/>
              <a:t> </a:t>
            </a:r>
            <a:r>
              <a:rPr lang="hr-HR" sz="4000" dirty="0" err="1"/>
              <a:t>our</a:t>
            </a:r>
            <a:r>
              <a:rPr lang="hr-HR" sz="4000" dirty="0"/>
              <a:t> </a:t>
            </a:r>
            <a:r>
              <a:rPr lang="hr-HR" sz="4000" dirty="0" err="1"/>
              <a:t>school</a:t>
            </a:r>
            <a:endParaRPr lang="en-US" sz="4000" dirty="0"/>
          </a:p>
        </p:txBody>
      </p:sp>
      <p:sp>
        <p:nvSpPr>
          <p:cNvPr id="3" name="Content Placeholder 2"/>
          <p:cNvSpPr>
            <a:spLocks noGrp="1"/>
          </p:cNvSpPr>
          <p:nvPr>
            <p:ph idx="1"/>
          </p:nvPr>
        </p:nvSpPr>
        <p:spPr>
          <a:xfrm>
            <a:off x="533021" y="3134954"/>
            <a:ext cx="10396276" cy="2479631"/>
          </a:xfrm>
          <a:solidFill>
            <a:srgbClr val="DDDDDD">
              <a:alpha val="50196"/>
            </a:srgbClr>
          </a:solidFill>
        </p:spPr>
        <p:txBody>
          <a:bodyPr>
            <a:normAutofit/>
          </a:bodyPr>
          <a:lstStyle/>
          <a:p>
            <a:pPr marL="0" indent="0">
              <a:buNone/>
            </a:pPr>
            <a:r>
              <a:rPr lang="en-GB" dirty="0"/>
              <a:t>In the 1940s, the school was attended by 400 students, and in the 1950s that number increased to 1,800.</a:t>
            </a:r>
            <a:br>
              <a:rPr lang="en-GB" dirty="0"/>
            </a:br>
            <a:r>
              <a:rPr lang="en-GB" dirty="0"/>
              <a:t>Since 1962, the school has been called the Footwear and Rubber Technical School.</a:t>
            </a:r>
            <a:br>
              <a:rPr lang="en-GB" dirty="0"/>
            </a:br>
            <a:r>
              <a:rPr lang="en-GB" dirty="0"/>
              <a:t>In the 1960s, more than 3,800 students attended the school.</a:t>
            </a:r>
            <a:endParaRPr lang="en-US" dirty="0"/>
          </a:p>
        </p:txBody>
      </p:sp>
    </p:spTree>
    <p:extLst>
      <p:ext uri="{BB962C8B-B14F-4D97-AF65-F5344CB8AC3E}">
        <p14:creationId xmlns:p14="http://schemas.microsoft.com/office/powerpoint/2010/main" val="3695860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err="1"/>
              <a:t>History</a:t>
            </a:r>
            <a:r>
              <a:rPr lang="hr-HR" dirty="0"/>
              <a:t> </a:t>
            </a:r>
            <a:r>
              <a:rPr lang="hr-HR" dirty="0" err="1"/>
              <a:t>of</a:t>
            </a:r>
            <a:r>
              <a:rPr lang="hr-HR" dirty="0"/>
              <a:t> </a:t>
            </a:r>
            <a:r>
              <a:rPr lang="hr-HR" dirty="0" err="1"/>
              <a:t>our</a:t>
            </a:r>
            <a:r>
              <a:rPr lang="hr-HR" dirty="0"/>
              <a:t> </a:t>
            </a:r>
            <a:r>
              <a:rPr lang="hr-HR" dirty="0" err="1"/>
              <a:t>school</a:t>
            </a:r>
            <a:endParaRPr lang="en-US" dirty="0"/>
          </a:p>
        </p:txBody>
      </p:sp>
      <p:sp>
        <p:nvSpPr>
          <p:cNvPr id="3" name="Content Placeholder 2"/>
          <p:cNvSpPr>
            <a:spLocks noGrp="1"/>
          </p:cNvSpPr>
          <p:nvPr>
            <p:ph idx="1"/>
          </p:nvPr>
        </p:nvSpPr>
        <p:spPr>
          <a:xfrm>
            <a:off x="838199" y="1825625"/>
            <a:ext cx="10442171" cy="3926782"/>
          </a:xfrm>
        </p:spPr>
        <p:txBody>
          <a:bodyPr>
            <a:normAutofit/>
          </a:bodyPr>
          <a:lstStyle/>
          <a:p>
            <a:pPr marL="0" indent="0">
              <a:buNone/>
            </a:pPr>
            <a:r>
              <a:rPr lang="en-GB" dirty="0"/>
              <a:t>In the 1970s, the school was attended by over 4,500 students. A new occupation, TV mechanic, was introduced. During this period, the school also began educating students with mild intellectual disabilities. They were trained to become auxiliary workers (in the factory) and were immediately employed there.</a:t>
            </a:r>
            <a:br>
              <a:rPr lang="en-GB" dirty="0"/>
            </a:br>
            <a:r>
              <a:rPr lang="en-GB" dirty="0"/>
              <a:t>Today, we often talk about the need for integration and support for people with intellectual disabilities, but our school addressed this issue more than 40 years ago.</a:t>
            </a:r>
            <a:endParaRPr lang="en-US" dirty="0"/>
          </a:p>
        </p:txBody>
      </p:sp>
    </p:spTree>
    <p:extLst>
      <p:ext uri="{BB962C8B-B14F-4D97-AF65-F5344CB8AC3E}">
        <p14:creationId xmlns:p14="http://schemas.microsoft.com/office/powerpoint/2010/main" val="2931685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2619</TotalTime>
  <Words>1122</Words>
  <Application>Microsoft Office PowerPoint</Application>
  <PresentationFormat>Široki zaslon</PresentationFormat>
  <Paragraphs>67</Paragraphs>
  <Slides>22</Slides>
  <Notes>0</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22</vt:i4>
      </vt:variant>
    </vt:vector>
  </HeadingPairs>
  <TitlesOfParts>
    <vt:vector size="26" baseType="lpstr">
      <vt:lpstr>Arial</vt:lpstr>
      <vt:lpstr>Calibri</vt:lpstr>
      <vt:lpstr>Calibri Light</vt:lpstr>
      <vt:lpstr>Office Theme</vt:lpstr>
      <vt:lpstr>PowerPoint prezentacija</vt:lpstr>
      <vt:lpstr>History of Bata and Borovo</vt:lpstr>
      <vt:lpstr>History of Bata and Borovo</vt:lpstr>
      <vt:lpstr>History of Bata and Borovo</vt:lpstr>
      <vt:lpstr>PowerPoint prezentacija</vt:lpstr>
      <vt:lpstr>History of our school</vt:lpstr>
      <vt:lpstr>History of our school</vt:lpstr>
      <vt:lpstr>History of our school</vt:lpstr>
      <vt:lpstr>History of our school</vt:lpstr>
      <vt:lpstr>History of our school</vt:lpstr>
      <vt:lpstr>History of our school</vt:lpstr>
      <vt:lpstr>History of our school</vt:lpstr>
      <vt:lpstr>THE SCHOOL TODAY</vt:lpstr>
      <vt:lpstr>FOUR-YEAR PROGRAMMES ARE: </vt:lpstr>
      <vt:lpstr>THREE-YEAR PROGRAMMES ARE</vt:lpstr>
      <vt:lpstr>PowerPoint prezentacija</vt:lpstr>
      <vt:lpstr>Nikola Tesla</vt:lpstr>
      <vt:lpstr>Nikola Tesla</vt:lpstr>
      <vt:lpstr>Tesla’s inventions include: </vt:lpstr>
      <vt:lpstr>PowerPoint prezentacija</vt:lpstr>
      <vt:lpstr>Did you know?</vt:lpstr>
      <vt:lpstr>Vukovar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TSNT</dc:creator>
  <cp:lastModifiedBy>Tanja Stakić</cp:lastModifiedBy>
  <cp:revision>40</cp:revision>
  <dcterms:created xsi:type="dcterms:W3CDTF">2021-10-11T14:57:41Z</dcterms:created>
  <dcterms:modified xsi:type="dcterms:W3CDTF">2026-03-05T13:09:24Z</dcterms:modified>
</cp:coreProperties>
</file>