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68" r:id="rId15"/>
    <p:sldId id="262" r:id="rId16"/>
    <p:sldId id="263" r:id="rId17"/>
    <p:sldId id="264" r:id="rId18"/>
    <p:sldId id="265" r:id="rId19"/>
    <p:sldId id="267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12B97-1F13-51B3-F3D3-E9C82C10079C}" v="194" dt="2025-04-04T13:22:47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7_51D74A8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000"/>
              <a:t>Brzine</a:t>
            </a:r>
            <a:r>
              <a:rPr lang="hr-HR" sz="1000" baseline="0"/>
              <a:t> zagrijavanja vode, etanola i ulja pod istim uvjetima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T(voda) / °C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List1!$B$1:$J$1</c:f>
              <c:numCache>
                <c:formatCode>General</c:formatCode>
                <c:ptCount val="9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</c:numCache>
            </c:numRef>
          </c:cat>
          <c:val>
            <c:numRef>
              <c:f>List1!$B$2:$J$2</c:f>
              <c:numCache>
                <c:formatCode>General</c:formatCode>
                <c:ptCount val="9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33</c:v>
                </c:pt>
                <c:pt idx="4">
                  <c:v>41</c:v>
                </c:pt>
                <c:pt idx="5">
                  <c:v>48</c:v>
                </c:pt>
                <c:pt idx="6">
                  <c:v>55</c:v>
                </c:pt>
                <c:pt idx="7">
                  <c:v>63</c:v>
                </c:pt>
                <c:pt idx="8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2-4FE2-961A-44FF0B7688C7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T(etanol) / °C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List1!$B$1:$J$1</c:f>
              <c:numCache>
                <c:formatCode>General</c:formatCode>
                <c:ptCount val="9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</c:numCache>
            </c:numRef>
          </c:cat>
          <c:val>
            <c:numRef>
              <c:f>List1!$B$3:$J$3</c:f>
              <c:numCache>
                <c:formatCode>General</c:formatCode>
                <c:ptCount val="9"/>
                <c:pt idx="0">
                  <c:v>23</c:v>
                </c:pt>
                <c:pt idx="1">
                  <c:v>24</c:v>
                </c:pt>
                <c:pt idx="2">
                  <c:v>25</c:v>
                </c:pt>
                <c:pt idx="3">
                  <c:v>34</c:v>
                </c:pt>
                <c:pt idx="4">
                  <c:v>42</c:v>
                </c:pt>
                <c:pt idx="5">
                  <c:v>51</c:v>
                </c:pt>
                <c:pt idx="6">
                  <c:v>59</c:v>
                </c:pt>
                <c:pt idx="7">
                  <c:v>67</c:v>
                </c:pt>
                <c:pt idx="8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A2-4FE2-961A-44FF0B7688C7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T(ulje) / °C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List1!$B$1:$J$1</c:f>
              <c:numCache>
                <c:formatCode>General</c:formatCode>
                <c:ptCount val="9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</c:numCache>
            </c:numRef>
          </c:cat>
          <c:val>
            <c:numRef>
              <c:f>List1!$B$4:$J$4</c:f>
              <c:numCache>
                <c:formatCode>General</c:formatCode>
                <c:ptCount val="9"/>
                <c:pt idx="0">
                  <c:v>23</c:v>
                </c:pt>
                <c:pt idx="1">
                  <c:v>24</c:v>
                </c:pt>
                <c:pt idx="2">
                  <c:v>28</c:v>
                </c:pt>
                <c:pt idx="3">
                  <c:v>35</c:v>
                </c:pt>
                <c:pt idx="4">
                  <c:v>42</c:v>
                </c:pt>
                <c:pt idx="5">
                  <c:v>54</c:v>
                </c:pt>
                <c:pt idx="6">
                  <c:v>69</c:v>
                </c:pt>
                <c:pt idx="7">
                  <c:v>84</c:v>
                </c:pt>
                <c:pt idx="8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A2-4FE2-961A-44FF0B7688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23057791"/>
        <c:axId val="1968185103"/>
      </c:barChart>
      <c:catAx>
        <c:axId val="20230577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968185103"/>
        <c:crosses val="autoZero"/>
        <c:auto val="1"/>
        <c:lblAlgn val="ctr"/>
        <c:lblOffset val="100"/>
        <c:noMultiLvlLbl val="0"/>
      </c:catAx>
      <c:valAx>
        <c:axId val="19681851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3057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F129D9-8F3D-4302-AB5D-DE987A6B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A57F6-BEF1-4CA6-A0F1-3A01F6AB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rgbClr val="45395C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29E602-B77F-4AF0-BD10-5A1ED4E08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3778870" cy="3943250"/>
          </a:xfrm>
        </p:spPr>
        <p:txBody>
          <a:bodyPr>
            <a:normAutofit/>
          </a:bodyPr>
          <a:lstStyle/>
          <a:p>
            <a:r>
              <a:rPr lang="hr-HR" sz="3100" b="1" i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OBILJEŽAVANJE MEĐUNARODNOG DANA VODA 22.05.2025.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3336A73-1C9B-4BAA-A893-AD3C79E66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B4515C2-7255-4F39-9769-C9A21AA7A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279" y="5189400"/>
            <a:ext cx="3778870" cy="54426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1600">
                <a:solidFill>
                  <a:srgbClr val="FEFFFF"/>
                </a:solidFill>
              </a:rPr>
              <a:t>Prvi i treći razredi zanimanja ekološki tehničari</a:t>
            </a:r>
          </a:p>
        </p:txBody>
      </p:sp>
      <p:pic>
        <p:nvPicPr>
          <p:cNvPr id="5" name="Slika 4" descr="Slika na kojoj se prikazuje tekst, logotip, Žig, emblem&#10;&#10;Opis je automatski generiran">
            <a:extLst>
              <a:ext uri="{FF2B5EF4-FFF2-40B4-BE49-F238E27FC236}">
                <a16:creationId xmlns:a16="http://schemas.microsoft.com/office/drawing/2014/main" id="{F504ACE1-A665-4428-8225-FE3A801645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71" y="1165746"/>
            <a:ext cx="4531522" cy="45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0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435F2D0-520F-458D-9A90-831C5FE5A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Rezervirano mjesto sadržaja 3" descr="Slika na kojoj se prikazuje osoba, u dvorani, odijevanje, Laboratorij&#10;&#10;Sadržaj koji je generirala umjetna inteligencija možda nije točan.">
            <a:extLst>
              <a:ext uri="{FF2B5EF4-FFF2-40B4-BE49-F238E27FC236}">
                <a16:creationId xmlns:a16="http://schemas.microsoft.com/office/drawing/2014/main" id="{A7B4566C-73A6-D120-60D8-92ACFB3D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61" r="3" b="20964"/>
          <a:stretch/>
        </p:blipFill>
        <p:spPr>
          <a:xfrm>
            <a:off x="-1" y="2283086"/>
            <a:ext cx="2735480" cy="22680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9C746D8-F18D-44A0-9BFD-0D996C830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C12675-4B11-4234-A7DC-51CDFE7C6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C91C3711-E6F0-435B-98AA-3DCC46C7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EEA91360-3580-4E2F-891A-08AE6E662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AF40111-BF37-4A5A-B5C8-F55148329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4989E6D-18B1-49C1-A664-11BE8E6C4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E111860-39DA-4F8F-B52E-A395A48D0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A8A11F-BF95-465A-B96B-1D37DAB94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8790D5E-9988-42BE-B0B6-56C72722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96CB4C0B-18E7-4986-AF4B-A9A1D28B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824B80A-CFD3-49C7-AFD2-2868236A1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B90C047-AEEA-46CB-91F3-BFDB33E72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3901C88-61C6-431B-9E9E-7E4ED8D9D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517820-3EB0-431B-8A6D-2166D9CEA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D4F3149-D6E4-4260-A02E-E0E4FF906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31C47CD6-F6DB-4BE8-9BE6-47D34C80C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F5196422-78ED-4701-B587-EC42A46AA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F2746465-33C6-4AE4-9A07-2E41BCDF7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5214EAD3-7DAA-4856-8B4A-9B1D77D2D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E1B57189-E061-4B5A-9500-99A92C991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91725BC0-66EC-4F0E-A126-CDFE10AB8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FE3A2661-D741-49B3-AF72-F025B989C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F9912053-08EE-4B73-ACEA-C3022FF4B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A2F66D7-36AC-430F-8AD1-4A87AE41C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F21CEE65-1ACA-492C-89C5-F185E9077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36257E38-85E6-4E54-947B-E2D9B5E7D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EE80B9A2-75E3-7FFE-98EF-C741D708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3" y="112481"/>
            <a:ext cx="6845092" cy="856348"/>
          </a:xfrm>
        </p:spPr>
        <p:txBody>
          <a:bodyPr>
            <a:normAutofit/>
          </a:bodyPr>
          <a:lstStyle/>
          <a:p>
            <a:r>
              <a:rPr lang="hr-HR" b="1" dirty="0"/>
              <a:t>Opća kemija, vježbe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D41DB-0ED1-4594-BFF9-5F9F2934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C0FD51D4-13C9-41D9-9CBE-451F2463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Rezervirano mjesto sadržaja 6" descr="Slika na kojoj se prikazuje tekst, ploča za sastanke, rukopis, u dvorani&#10;&#10;Sadržaj koji je generirala umjetna inteligencija možda nije točan.">
            <a:extLst>
              <a:ext uri="{FF2B5EF4-FFF2-40B4-BE49-F238E27FC236}">
                <a16:creationId xmlns:a16="http://schemas.microsoft.com/office/drawing/2014/main" id="{0B62D129-4AAC-FC8A-E613-21B419A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83" b="18318"/>
          <a:stretch/>
        </p:blipFill>
        <p:spPr>
          <a:xfrm>
            <a:off x="20" y="10"/>
            <a:ext cx="2725091" cy="225295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3E6AF18-715A-4DF4-896E-D223E1A7D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2268027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 descr="Slika na kojoj se prikazuje osoba, zid, odijevanje, u dvorani&#10;&#10;Sadržaj koji je generirala umjetna inteligencija možda nije točan.">
            <a:extLst>
              <a:ext uri="{FF2B5EF4-FFF2-40B4-BE49-F238E27FC236}">
                <a16:creationId xmlns:a16="http://schemas.microsoft.com/office/drawing/2014/main" id="{77BFC3D6-3B9E-7A7F-F5DD-490524C1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2" b="35391"/>
          <a:stretch/>
        </p:blipFill>
        <p:spPr>
          <a:xfrm>
            <a:off x="2" y="4551114"/>
            <a:ext cx="2717601" cy="2316113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C8873F6-ED43-4E35-8F70-970A733F3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4551114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65DBB1E-7C5C-7FBB-35AB-D0F3AB78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316" y="1711981"/>
            <a:ext cx="7848779" cy="4699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hr-HR" dirty="0"/>
              <a:t>Kroz razgovor s učenicima objasniti pojam razrjeđivanja.</a:t>
            </a:r>
          </a:p>
          <a:p>
            <a:pPr marL="0" indent="0" algn="just">
              <a:buNone/>
            </a:pPr>
            <a:r>
              <a:rPr lang="hr-HR" dirty="0"/>
              <a:t>Dane su upute kako izračunati volumen koncentrirane kiseline potreban za pripravu kiseline određene koncentracije.</a:t>
            </a:r>
          </a:p>
          <a:p>
            <a:pPr marL="0" indent="0" algn="just">
              <a:buNone/>
            </a:pPr>
            <a:r>
              <a:rPr lang="hr-HR" dirty="0"/>
              <a:t>Učenici su dobili </a:t>
            </a:r>
            <a:r>
              <a:rPr lang="hr-HR" b="1" i="1" dirty="0"/>
              <a:t>zadatak </a:t>
            </a:r>
            <a:r>
              <a:rPr lang="hr-HR" dirty="0"/>
              <a:t>da priprave otopine sumporne, fosforne, dušične I klorovodiče kiseline razrjeđenjem koncentriranih otopina (umjesto kiseline koristili su vodu)</a:t>
            </a:r>
          </a:p>
          <a:p>
            <a:pPr marL="0" indent="0" algn="just">
              <a:buNone/>
            </a:pPr>
            <a:r>
              <a:rPr lang="hr-HR" b="1" dirty="0"/>
              <a:t>Kako bi riješili zadatak, učenici su:</a:t>
            </a:r>
          </a:p>
          <a:p>
            <a:pPr marL="285750" indent="-285750" algn="just">
              <a:buFont typeface="Calibri" charset="2"/>
              <a:buChar char="-"/>
            </a:pPr>
            <a:r>
              <a:rPr lang="hr-HR" dirty="0"/>
              <a:t>primijenili formulu za izračunavanje koncentracije koncentrirane kiseline i formulu razrjeđenja za izračunavanje volumena koncentrirane kiseline,</a:t>
            </a:r>
          </a:p>
          <a:p>
            <a:pPr marL="285750" indent="-285750" algn="just">
              <a:buFont typeface="Calibri" charset="2"/>
              <a:buChar char="-"/>
            </a:pPr>
            <a:r>
              <a:rPr lang="hr-HR" dirty="0"/>
              <a:t>odabrali odgovarajući pribor,</a:t>
            </a:r>
          </a:p>
          <a:p>
            <a:pPr marL="285750" indent="-285750" algn="just">
              <a:buFont typeface="Calibri" charset="2"/>
              <a:buChar char="-"/>
            </a:pPr>
            <a:r>
              <a:rPr lang="hr-HR" dirty="0"/>
              <a:t>pripremili otopinu, primjenjujući dobru laboratorijsku praksu.</a:t>
            </a:r>
          </a:p>
          <a:p>
            <a:pPr marL="285750" indent="-285750" algn="just">
              <a:buFont typeface="Calibri" charset="2"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Calibri" charset="2"/>
              <a:buChar char="-"/>
            </a:pPr>
            <a:endParaRPr lang="en-US" dirty="0"/>
          </a:p>
          <a:p>
            <a:pPr marL="285750" indent="-285750">
              <a:buFont typeface="Calibri" charset="2"/>
              <a:buChar char="-"/>
            </a:pPr>
            <a:endParaRPr lang="en-US" dirty="0"/>
          </a:p>
          <a:p>
            <a:pPr>
              <a:buFont typeface="Calibri" charset="2"/>
              <a:buChar char="-"/>
            </a:pPr>
            <a:endParaRPr lang="en-US" dirty="0"/>
          </a:p>
          <a:p>
            <a:pPr>
              <a:buFont typeface="Calibri" charset="2"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0EE8DC7-DECC-988C-C7E7-7E319FDD89F9}"/>
              </a:ext>
            </a:extLst>
          </p:cNvPr>
          <p:cNvSpPr txBox="1"/>
          <p:nvPr/>
        </p:nvSpPr>
        <p:spPr>
          <a:xfrm>
            <a:off x="4544585" y="981135"/>
            <a:ext cx="655124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000" b="1" dirty="0"/>
              <a:t>Primjena vode - priprema vodenih otopina</a:t>
            </a:r>
          </a:p>
        </p:txBody>
      </p:sp>
    </p:spTree>
    <p:extLst>
      <p:ext uri="{BB962C8B-B14F-4D97-AF65-F5344CB8AC3E}">
        <p14:creationId xmlns:p14="http://schemas.microsoft.com/office/powerpoint/2010/main" val="134522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545DD-56F9-3497-480C-E52E5E44C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1FA8C8-7B03-49C5-5DD2-9D66A652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26652BC-8EE4-84FD-AFD2-949B5D52B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4CA3439-A09D-5E32-D99F-D013CDAF0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CD5E0A2-618F-E4E2-C0E6-EA8084637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14C0A8E-F841-9B8B-651C-44F7DBB7E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A62699A-D7CE-4E1D-5BDF-B3006505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A3D4CD1-9848-EA2E-5A3A-108FF3B59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644195AD-B2A5-AD58-D6F7-3819F26F1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FCDBBC6F-34BF-B66D-8297-6CC8EAF73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2EBA99A4-319E-C64F-F261-71B33ADB2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BC74A12-53BF-7D27-00DE-0FD24C9E6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0F24934-F825-F0BD-6A9D-4E5E69D4B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39E1727-E118-7DA3-3BA0-7BC1568D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1F987B-4049-2187-A2D8-DF2012D90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A198219-B6DC-4905-22CD-51B93519A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3066DB0-0492-FAF1-FA79-DE8767710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9BAE7620-3137-04F5-38CC-00C498B14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7C43695E-EF11-965F-7DAD-0041A4150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5272B76-F7F9-7B41-8326-4385A8DB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0C2FEB8-1ED7-CEC7-0E68-013294756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591A565-B1DA-2E6B-649A-BDC6E30C6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6C0C0870-EEEF-874A-5858-314CF11EE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43D9BE9-425E-C1E7-5A4C-78BB568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4839D151-ED2C-94B4-206E-7587650FF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442EECFA-33B6-95C9-2EAF-1B4FB9495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0236417-B773-2C76-0E07-2AABD67DF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6B2E8B5-FA0E-ACEC-E818-BCB9F58F6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4DF909B8-5E7D-1E3C-E521-896F3FF35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0BF4FBE-4F65-746D-A058-0EDB2A3C5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0E3B16-4A50-14F2-AEF6-DAD39825E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000B49E-DF76-679C-4B65-414310CC4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FEFFA30-2674-7D42-79D0-711A053D8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A6E2DDF-4089-F9E2-5368-E276F9D08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3DF0A90B-D123-3A84-6B5A-4A6B6E5EF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4BFE65CE-1940-87A9-4378-9CDBA0A19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E6BCED25-DC74-2CEC-F091-1D11F5617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E24268B4-0484-A104-8186-8B6BDD572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E9FD726-114C-22DE-39A2-7D1C80A16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5CE95B6C-FFF1-4540-20FC-36B7B5C91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0D22054D-75C4-C483-9804-939DE5D8D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C15CF618-FB68-E774-76AE-D5394716E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7AD14C6C-FC07-3F07-A457-7F2588655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02D5A4F-C89A-8361-D44F-A8861A20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5669B9CE-4A9F-7DE0-CEF7-AB6010C4D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DABF0D92-CB17-5D50-DD6C-E638FDD60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14D0029E-9B72-7803-5A6F-776D91037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CE394C2F-0D92-BA31-1BCB-840F9CB44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904A3AB3-635D-51BB-EA8F-73A3562E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CAF4C939-11FE-9744-CEF7-3A83A823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10525814-B218-F598-6925-62F1B1C37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4E36E7C8-0E48-D0B2-3170-9C55F9143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B49708E0-1D08-BB68-E56C-6DD303137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EFE055C0-2E1C-CE9A-952B-D4377E12A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C150B35A-8DC1-43B0-D8A7-1491FE12E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5FCA4E7A-5A0B-57E6-C5C1-A0AC551C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301E18-7A98-A008-4CAD-212FEFEA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PRVI RAZRED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FB94-0384-92B7-55BC-B3B8C5210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602" y="4777379"/>
            <a:ext cx="3181598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OSNOVE EKOLOGIJE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Mira Jakšić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BAA8E48-44B4-1B1E-9825-F959E5CA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E15FBDA0-9AE7-30B8-2AB3-667F8C796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3" descr="Neobična svojstva vode | Profil Klett">
            <a:extLst>
              <a:ext uri="{FF2B5EF4-FFF2-40B4-BE49-F238E27FC236}">
                <a16:creationId xmlns:a16="http://schemas.microsoft.com/office/drawing/2014/main" id="{D74CCA12-0210-B6DA-B8E2-907F9855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94" r="21258" b="2"/>
          <a:stretch/>
        </p:blipFill>
        <p:spPr>
          <a:xfrm>
            <a:off x="20" y="10"/>
            <a:ext cx="61003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1346CF-370E-894C-9885-E4A460BF2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770" y="233585"/>
            <a:ext cx="6677301" cy="1290415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000000"/>
                </a:solidFill>
                <a:latin typeface="Aptos Display"/>
              </a:rPr>
              <a:t>Kruženje vode u biljkama</a:t>
            </a:r>
            <a:endParaRPr lang="sr-Latn-RS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8C1856-B883-E3C5-7F6C-921868DF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6067425"/>
            <a:ext cx="4042589" cy="596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000000"/>
                </a:solidFill>
                <a:latin typeface="Arial"/>
                <a:cs typeface="Arial"/>
              </a:rPr>
              <a:t>Zalijevanje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2400" b="1" err="1">
                <a:solidFill>
                  <a:srgbClr val="000000"/>
                </a:solidFill>
                <a:latin typeface="Arial"/>
                <a:cs typeface="Arial"/>
              </a:rPr>
              <a:t>kapilarnost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Slika 4" descr="Slika na kojoj se prikazuje osoba, odijevanje, sobna biljka, prozor&#10;&#10;Sadržaj koji je generirala umjetna inteligencija možda nije točan.">
            <a:extLst>
              <a:ext uri="{FF2B5EF4-FFF2-40B4-BE49-F238E27FC236}">
                <a16:creationId xmlns:a16="http://schemas.microsoft.com/office/drawing/2014/main" id="{89E0ECD0-BF6D-F800-F06E-6BA7845B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343" y="2321262"/>
            <a:ext cx="2662543" cy="3579282"/>
          </a:xfrm>
          <a:prstGeom prst="rect">
            <a:avLst/>
          </a:prstGeom>
        </p:spPr>
      </p:pic>
      <p:pic>
        <p:nvPicPr>
          <p:cNvPr id="4" name="Rezervirano mjesto sadržaja 3" descr="Slika na kojoj se prikazuje osoba, odijevanje, sobna biljka, tegla s cvijećem&#10;&#10;Sadržaj koji je generirala umjetna inteligencija možda nije točan.">
            <a:extLst>
              <a:ext uri="{FF2B5EF4-FFF2-40B4-BE49-F238E27FC236}">
                <a16:creationId xmlns:a16="http://schemas.microsoft.com/office/drawing/2014/main" id="{EE7C6392-C0EB-0262-FB2A-EB4CFD9BD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898" y="2731570"/>
            <a:ext cx="2414893" cy="3245907"/>
          </a:xfrm>
          <a:prstGeom prst="rect">
            <a:avLst/>
          </a:prstGeom>
        </p:spPr>
      </p:pic>
      <p:pic>
        <p:nvPicPr>
          <p:cNvPr id="6" name="Slika 5" descr="Slika na kojoj se prikazuje osoba, odijevanje, sobna biljka, zid&#10;&#10;Sadržaj koji je generirala umjetna inteligencija možda nije točan.">
            <a:extLst>
              <a:ext uri="{FF2B5EF4-FFF2-40B4-BE49-F238E27FC236}">
                <a16:creationId xmlns:a16="http://schemas.microsoft.com/office/drawing/2014/main" id="{DBCC6CFE-99A5-30EB-DF50-E6345BEE8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81" y="1075258"/>
            <a:ext cx="2976794" cy="324572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66E1594-0AE4-BA95-1BD4-A88B80328E07}"/>
              </a:ext>
            </a:extLst>
          </p:cNvPr>
          <p:cNvSpPr txBox="1"/>
          <p:nvPr/>
        </p:nvSpPr>
        <p:spPr>
          <a:xfrm>
            <a:off x="4713126" y="4460273"/>
            <a:ext cx="276464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400" b="1" dirty="0">
                <a:latin typeface="Arial"/>
                <a:cs typeface="Arial"/>
              </a:rPr>
              <a:t>Postavljanje folije</a:t>
            </a:r>
            <a:endParaRPr lang="sr-Latn-RS" dirty="0"/>
          </a:p>
          <a:p>
            <a:pPr algn="l"/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61E297A-DB96-E0BD-3B1E-796B2679059B}"/>
              </a:ext>
            </a:extLst>
          </p:cNvPr>
          <p:cNvSpPr txBox="1"/>
          <p:nvPr/>
        </p:nvSpPr>
        <p:spPr>
          <a:xfrm>
            <a:off x="6787544" y="6068279"/>
            <a:ext cx="563627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400" b="1" dirty="0">
                <a:latin typeface="Arial"/>
                <a:cs typeface="Arial"/>
              </a:rPr>
              <a:t>Postavljanje vrećica za transpiraciju</a:t>
            </a:r>
            <a:endParaRPr lang="sr-Latn-RS" b="1" dirty="0"/>
          </a:p>
          <a:p>
            <a:pPr algn="l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129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12CAE2-A7A0-829C-0448-D3BB845A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40" y="614341"/>
            <a:ext cx="6498687" cy="1280890"/>
          </a:xfrm>
        </p:spPr>
        <p:txBody>
          <a:bodyPr/>
          <a:lstStyle/>
          <a:p>
            <a:r>
              <a:rPr lang="hr-HR" sz="2800" b="1">
                <a:solidFill>
                  <a:srgbClr val="000000"/>
                </a:solidFill>
                <a:latin typeface="Aptos"/>
              </a:rPr>
              <a:t>Različiti modeli kruženja vode</a:t>
            </a:r>
            <a:endParaRPr lang="sr-Latn-RS" sz="2800"/>
          </a:p>
          <a:p>
            <a:endParaRPr lang="hr-HR" dirty="0"/>
          </a:p>
        </p:txBody>
      </p:sp>
      <p:pic>
        <p:nvPicPr>
          <p:cNvPr id="4" name="Rezervirano mjesto sadržaja 3" descr="Slika na kojoj se prikazuje odijevanje, osoba, učenje, u dvorani&#10;&#10;Sadržaj koji je generirala umjetna inteligencija možda nije točan.">
            <a:extLst>
              <a:ext uri="{FF2B5EF4-FFF2-40B4-BE49-F238E27FC236}">
                <a16:creationId xmlns:a16="http://schemas.microsoft.com/office/drawing/2014/main" id="{776356A2-104D-2D16-D6C4-1B20872D2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722" y="2688981"/>
            <a:ext cx="2837009" cy="3777622"/>
          </a:xfrm>
        </p:spPr>
      </p:pic>
      <p:pic>
        <p:nvPicPr>
          <p:cNvPr id="5" name="Slika 4" descr="Slika na kojoj se prikazuje osoba, odijevanje, žena, Ljudsko lice&#10;&#10;Sadržaj koji je generirala umjetna inteligencija možda nije točan.">
            <a:extLst>
              <a:ext uri="{FF2B5EF4-FFF2-40B4-BE49-F238E27FC236}">
                <a16:creationId xmlns:a16="http://schemas.microsoft.com/office/drawing/2014/main" id="{BE30ADE6-608C-6932-1374-4CD1E08F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36" y="2478209"/>
            <a:ext cx="3831005" cy="2839428"/>
          </a:xfrm>
          <a:prstGeom prst="rect">
            <a:avLst/>
          </a:prstGeom>
        </p:spPr>
      </p:pic>
      <p:pic>
        <p:nvPicPr>
          <p:cNvPr id="9" name="Slika 8" descr="Slika na kojoj se prikazuje pitka voda, plastična boca, u dvorani, fluid&#10;&#10;Sadržaj koji je generirala umjetna inteligencija možda nije točan.">
            <a:extLst>
              <a:ext uri="{FF2B5EF4-FFF2-40B4-BE49-F238E27FC236}">
                <a16:creationId xmlns:a16="http://schemas.microsoft.com/office/drawing/2014/main" id="{516CDD40-D568-3954-C847-DDCB04FAB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34" y="615462"/>
            <a:ext cx="3738255" cy="585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0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BA1AABB7-0FD0-4445-8B8B-7A0C680C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D371DD5-1248-484F-AD54-775B88B37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BBA65E-444E-4392-86BD-24972726C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0347FEC9-97DC-488B-A06F-4CC496501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753CE3E8-4313-4DAD-A6A2-AF9EA66A0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34AADB34-568F-47BB-B5FF-A454B38B7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315E5A3-676A-47BC-B3AC-92966368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8F9CE9B2-398B-4193-BBA4-DAAF3978C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1BCA996D-E05D-4419-BB14-5AB57DEDB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8BCCD188-3E6B-480B-A4B6-6714F006F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82DE7471-5815-4CDB-AF60-02A6962DF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156889FF-820D-4514-9010-C24DAA10C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67A6CC1F-EE76-4270-AA19-D6E706A54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B337E230-6826-442D-A894-F14C3C008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B3BBEF39-9B9E-4F60-B20D-F946645CF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9121D2-9F80-4F15-B0CD-D35E04A5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0933F220-6B63-4FF3-9C79-8F2078D70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98B5B790-4A1F-4A9E-83B7-29EE88F81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57A0F0BA-BD32-43BE-B431-AE784C8F9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4A8EE064-BDA3-40CE-9176-5CAFCD6C8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D1FAF1F6-F75A-44D4-8E9B-EA83F97F3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5038D247-96B1-40DA-8634-E7DD4B87F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E42019B4-29CD-40A3-B46A-539E1E3B8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80DDBB9D-1E41-425D-AC56-254DC02D6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485E9B03-F21A-427E-9F5E-AFE41B355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7D1B7768-600F-4D18-958A-F16B48B80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300E9383-D185-4A5A-97A6-072CD8426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FE8A2608-4179-40C9-B4F3-DDA1C6EA8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39DFED-C854-3920-A59B-475CB1D7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TREĆI RAZRED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FBF7-0AFD-9314-B19A-1F8C82E5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602" y="4777379"/>
            <a:ext cx="3181598" cy="1126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FIZIKALNA KEMIJA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Jelena Danilović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Zurnić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0103E92-048D-4E5B-9638-6479E0227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B0F800ED-C7E7-4672-8343-2639F79B6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3" descr="Neobična svojstva vode | Profil Klett">
            <a:extLst>
              <a:ext uri="{FF2B5EF4-FFF2-40B4-BE49-F238E27FC236}">
                <a16:creationId xmlns:a16="http://schemas.microsoft.com/office/drawing/2014/main" id="{83F1B9F2-2134-553D-1193-FC706719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94" r="21258" b="2"/>
          <a:stretch/>
        </p:blipFill>
        <p:spPr>
          <a:xfrm>
            <a:off x="20" y="10"/>
            <a:ext cx="61003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9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3079">
            <a:extLst>
              <a:ext uri="{FF2B5EF4-FFF2-40B4-BE49-F238E27FC236}">
                <a16:creationId xmlns:a16="http://schemas.microsoft.com/office/drawing/2014/main" id="{F435F2D0-520F-458D-9A90-831C5FE5A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3" name="Slika 5" descr="Slika na kojoj se prikazuje u dvorani, Laboratorij, kemija, Medicinska oprema&#10;&#10;Opis je generiran uz vrlo visoku pouzdanost">
            <a:extLst>
              <a:ext uri="{FF2B5EF4-FFF2-40B4-BE49-F238E27FC236}">
                <a16:creationId xmlns:a16="http://schemas.microsoft.com/office/drawing/2014/main" id="{D887DA9E-5D16-4CF5-8366-4930B8F1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5332"/>
          <a:stretch/>
        </p:blipFill>
        <p:spPr bwMode="auto">
          <a:xfrm>
            <a:off x="-1" y="2283086"/>
            <a:ext cx="2735480" cy="22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Group 3081">
            <a:extLst>
              <a:ext uri="{FF2B5EF4-FFF2-40B4-BE49-F238E27FC236}">
                <a16:creationId xmlns:a16="http://schemas.microsoft.com/office/drawing/2014/main" id="{A9C746D8-F18D-44A0-9BFD-0D996C830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DAC12675-4B11-4234-A7DC-51CDFE7C6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C91C3711-E6F0-435B-98AA-3DCC46C7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EEA91360-3580-4E2F-891A-08AE6E662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9AF40111-BF37-4A5A-B5C8-F55148329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64989E6D-18B1-49C1-A664-11BE8E6C4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AE111860-39DA-4F8F-B52E-A395A48D0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A5A8A11F-BF95-465A-B96B-1D37DAB94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18790D5E-9988-42BE-B0B6-56C72722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1" name="Freeform 19">
              <a:extLst>
                <a:ext uri="{FF2B5EF4-FFF2-40B4-BE49-F238E27FC236}">
                  <a16:creationId xmlns:a16="http://schemas.microsoft.com/office/drawing/2014/main" id="{96CB4C0B-18E7-4986-AF4B-A9A1D28B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2" name="Freeform 20">
              <a:extLst>
                <a:ext uri="{FF2B5EF4-FFF2-40B4-BE49-F238E27FC236}">
                  <a16:creationId xmlns:a16="http://schemas.microsoft.com/office/drawing/2014/main" id="{7824B80A-CFD3-49C7-AFD2-2868236A1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3" name="Freeform 21">
              <a:extLst>
                <a:ext uri="{FF2B5EF4-FFF2-40B4-BE49-F238E27FC236}">
                  <a16:creationId xmlns:a16="http://schemas.microsoft.com/office/drawing/2014/main" id="{4B90C047-AEEA-46CB-91F3-BFDB33E72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4" name="Freeform 22">
              <a:extLst>
                <a:ext uri="{FF2B5EF4-FFF2-40B4-BE49-F238E27FC236}">
                  <a16:creationId xmlns:a16="http://schemas.microsoft.com/office/drawing/2014/main" id="{93901C88-61C6-431B-9E9E-7E4ED8D9D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37517820-3EB0-431B-8A6D-2166D9CEA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3097" name="Freeform 27">
              <a:extLst>
                <a:ext uri="{FF2B5EF4-FFF2-40B4-BE49-F238E27FC236}">
                  <a16:creationId xmlns:a16="http://schemas.microsoft.com/office/drawing/2014/main" id="{9D4F3149-D6E4-4260-A02E-E0E4FF906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8" name="Freeform 28">
              <a:extLst>
                <a:ext uri="{FF2B5EF4-FFF2-40B4-BE49-F238E27FC236}">
                  <a16:creationId xmlns:a16="http://schemas.microsoft.com/office/drawing/2014/main" id="{31C47CD6-F6DB-4BE8-9BE6-47D34C80C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9" name="Freeform 29">
              <a:extLst>
                <a:ext uri="{FF2B5EF4-FFF2-40B4-BE49-F238E27FC236}">
                  <a16:creationId xmlns:a16="http://schemas.microsoft.com/office/drawing/2014/main" id="{F5196422-78ED-4701-B587-EC42A46AA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0" name="Freeform 30">
              <a:extLst>
                <a:ext uri="{FF2B5EF4-FFF2-40B4-BE49-F238E27FC236}">
                  <a16:creationId xmlns:a16="http://schemas.microsoft.com/office/drawing/2014/main" id="{F2746465-33C6-4AE4-9A07-2E41BCDF7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1" name="Freeform 31">
              <a:extLst>
                <a:ext uri="{FF2B5EF4-FFF2-40B4-BE49-F238E27FC236}">
                  <a16:creationId xmlns:a16="http://schemas.microsoft.com/office/drawing/2014/main" id="{5214EAD3-7DAA-4856-8B4A-9B1D77D2D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2" name="Freeform 32">
              <a:extLst>
                <a:ext uri="{FF2B5EF4-FFF2-40B4-BE49-F238E27FC236}">
                  <a16:creationId xmlns:a16="http://schemas.microsoft.com/office/drawing/2014/main" id="{E1B57189-E061-4B5A-9500-99A92C991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3" name="Freeform 33">
              <a:extLst>
                <a:ext uri="{FF2B5EF4-FFF2-40B4-BE49-F238E27FC236}">
                  <a16:creationId xmlns:a16="http://schemas.microsoft.com/office/drawing/2014/main" id="{91725BC0-66EC-4F0E-A126-CDFE10AB8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4" name="Freeform 34">
              <a:extLst>
                <a:ext uri="{FF2B5EF4-FFF2-40B4-BE49-F238E27FC236}">
                  <a16:creationId xmlns:a16="http://schemas.microsoft.com/office/drawing/2014/main" id="{FE3A2661-D741-49B3-AF72-F025B989C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5" name="Freeform 35">
              <a:extLst>
                <a:ext uri="{FF2B5EF4-FFF2-40B4-BE49-F238E27FC236}">
                  <a16:creationId xmlns:a16="http://schemas.microsoft.com/office/drawing/2014/main" id="{F9912053-08EE-4B73-ACEA-C3022FF4B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6" name="Freeform 36">
              <a:extLst>
                <a:ext uri="{FF2B5EF4-FFF2-40B4-BE49-F238E27FC236}">
                  <a16:creationId xmlns:a16="http://schemas.microsoft.com/office/drawing/2014/main" id="{0A2F66D7-36AC-430F-8AD1-4A87AE41C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7" name="Freeform 37">
              <a:extLst>
                <a:ext uri="{FF2B5EF4-FFF2-40B4-BE49-F238E27FC236}">
                  <a16:creationId xmlns:a16="http://schemas.microsoft.com/office/drawing/2014/main" id="{F21CEE65-1ACA-492C-89C5-F185E9077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8" name="Freeform 38">
              <a:extLst>
                <a:ext uri="{FF2B5EF4-FFF2-40B4-BE49-F238E27FC236}">
                  <a16:creationId xmlns:a16="http://schemas.microsoft.com/office/drawing/2014/main" id="{36257E38-85E6-4E54-947B-E2D9B5E7D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09AC5283-7FDD-464A-8CA6-478EB80DD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999" y="488411"/>
            <a:ext cx="6949475" cy="122869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r-HR" altLang="sr-Latn-R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POKUS: ISPITIVANJE POVR</a:t>
            </a:r>
            <a:r>
              <a:rPr lang="hr-HR" altLang="sr-Latn-RS" sz="2800" b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</a:t>
            </a:r>
            <a:r>
              <a:rPr lang="hr-HR" altLang="sr-Latn-RS" sz="2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INSKE NAPETOSTI VODE S IGLOM </a:t>
            </a:r>
            <a:br>
              <a:rPr lang="hr-HR" altLang="sr-Latn-RS" sz="2800"/>
            </a:br>
            <a:endParaRPr lang="hr-HR" sz="2800"/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99FD41DB-0ED1-4594-BFF9-5F9F2934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2" name="Freeform 11">
            <a:extLst>
              <a:ext uri="{FF2B5EF4-FFF2-40B4-BE49-F238E27FC236}">
                <a16:creationId xmlns:a16="http://schemas.microsoft.com/office/drawing/2014/main" id="{C0FD51D4-13C9-41D9-9CBE-451F2463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075" name="Slika 3" descr="Slika na kojoj se prikazuje krug, prozirni materijal, u dvorani, posuđe&#10;&#10;Opis je generiran uz visoku pouzdanost">
            <a:extLst>
              <a:ext uri="{FF2B5EF4-FFF2-40B4-BE49-F238E27FC236}">
                <a16:creationId xmlns:a16="http://schemas.microsoft.com/office/drawing/2014/main" id="{45E74F32-DB6E-4A31-A2D0-2208171F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r="-5" b="19570"/>
          <a:stretch/>
        </p:blipFill>
        <p:spPr bwMode="auto">
          <a:xfrm>
            <a:off x="20" y="10"/>
            <a:ext cx="2725091" cy="22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4" name="Straight Connector 3113">
            <a:extLst>
              <a:ext uri="{FF2B5EF4-FFF2-40B4-BE49-F238E27FC236}">
                <a16:creationId xmlns:a16="http://schemas.microsoft.com/office/drawing/2014/main" id="{53E6AF18-715A-4DF4-896E-D223E1A7D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2268027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Slika 2" descr="Slika na kojoj se prikazuje omjer, tekst, u dvorani, zid&#10;&#10;Opis je generiran uz vrlo visoku pouzdanost">
            <a:extLst>
              <a:ext uri="{FF2B5EF4-FFF2-40B4-BE49-F238E27FC236}">
                <a16:creationId xmlns:a16="http://schemas.microsoft.com/office/drawing/2014/main" id="{33A4831E-9E7E-47CA-BD12-D4AD92F5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7" r="4" b="7386"/>
          <a:stretch/>
        </p:blipFill>
        <p:spPr bwMode="auto">
          <a:xfrm>
            <a:off x="2" y="4551114"/>
            <a:ext cx="2717601" cy="23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6" name="Straight Connector 3115">
            <a:extLst>
              <a:ext uri="{FF2B5EF4-FFF2-40B4-BE49-F238E27FC236}">
                <a16:creationId xmlns:a16="http://schemas.microsoft.com/office/drawing/2014/main" id="{6C8873F6-ED43-4E35-8F70-970A733F3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4551114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5">
            <a:extLst>
              <a:ext uri="{FF2B5EF4-FFF2-40B4-BE49-F238E27FC236}">
                <a16:creationId xmlns:a16="http://schemas.microsoft.com/office/drawing/2014/main" id="{4455FB90-F4C8-4E13-90E5-990D3E380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401" y="2820114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hr-HR" altLang="sr-Latn-R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1A1D84-45A9-4039-8590-B3011F569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8401" y="5525214"/>
            <a:ext cx="2551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hr-HR" altLang="sr-Latn-R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56105F-9C1D-4EA8-B69E-EACD99ED7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24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F3AB5F-DBCC-78F8-96D6-28F1B8CA9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712" y="1427706"/>
            <a:ext cx="7581900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hr-HR" sz="1400" b="1" dirty="0">
                <a:latin typeface="Arial"/>
                <a:cs typeface="Arial"/>
              </a:rPr>
              <a:t>Zadatak pokusa: </a:t>
            </a:r>
            <a:r>
              <a:rPr lang="hr-HR" sz="1400" dirty="0">
                <a:latin typeface="Arial"/>
                <a:cs typeface="Arial"/>
              </a:rPr>
              <a:t>Pomoću igle vizualno i eksperimentalno odrediti površinsku napetost vode.</a:t>
            </a:r>
            <a:endParaRPr lang="hr-HR" sz="1400" dirty="0"/>
          </a:p>
          <a:p>
            <a:pPr marL="0" indent="0" algn="just">
              <a:buNone/>
            </a:pPr>
            <a:r>
              <a:rPr lang="hr-HR" sz="1400" b="1" dirty="0">
                <a:latin typeface="Arial"/>
                <a:cs typeface="Arial"/>
              </a:rPr>
              <a:t>Postupak: </a:t>
            </a:r>
            <a:endParaRPr lang="hr-HR" sz="1400" dirty="0"/>
          </a:p>
          <a:p>
            <a:pPr marL="0" indent="0" algn="just">
              <a:buNone/>
            </a:pPr>
            <a:r>
              <a:rPr lang="hr-HR" sz="1400" dirty="0">
                <a:latin typeface="Arial"/>
                <a:cs typeface="Arial"/>
              </a:rPr>
              <a:t>Sipati destiliranu vodu u Petrijevu zdjelicu i sačekati da se umiri. Očistiti iglu alkoholom, te pažljivo postaviti iglu na površinu vode.</a:t>
            </a:r>
            <a:r>
              <a:rPr lang="hr-HR" sz="1400" b="1" dirty="0">
                <a:latin typeface="Arial"/>
                <a:cs typeface="Arial"/>
              </a:rPr>
              <a:t> </a:t>
            </a:r>
            <a:r>
              <a:rPr lang="hr-HR" sz="1400" dirty="0">
                <a:latin typeface="Arial"/>
                <a:cs typeface="Arial"/>
              </a:rPr>
              <a:t>Ukoliko je pokus uspješan, igla će ostati da pluta na vodi. Dodati kap deterdženta u vodu i promatrati što se događa s iglom. Obrisati višak vode i izmjeriti masu (m = 0,0580 g) i dužinu igle (l = 0,032 m). Izračunati površinsku napetost.</a:t>
            </a:r>
            <a:endParaRPr lang="hr-HR" sz="1400" dirty="0"/>
          </a:p>
          <a:p>
            <a:pPr marL="0" indent="0" algn="ctr">
              <a:buNone/>
            </a:pPr>
            <a:r>
              <a:rPr lang="hr-HR" sz="1400" dirty="0">
                <a:latin typeface="Arial"/>
                <a:cs typeface="Arial"/>
              </a:rPr>
              <a:t>F = m · g = 0,0580 g · 9,81 m/s² = 0,56898 </a:t>
            </a:r>
            <a:r>
              <a:rPr lang="hr-HR" sz="1400" dirty="0" err="1">
                <a:latin typeface="Arial"/>
                <a:cs typeface="Arial"/>
              </a:rPr>
              <a:t>g·m</a:t>
            </a:r>
            <a:r>
              <a:rPr lang="hr-HR" sz="1400" dirty="0">
                <a:latin typeface="Arial"/>
                <a:cs typeface="Arial"/>
              </a:rPr>
              <a:t>/s² = 0,00056898 </a:t>
            </a:r>
            <a:r>
              <a:rPr lang="hr-HR" sz="1400" dirty="0" err="1">
                <a:latin typeface="Arial"/>
                <a:cs typeface="Arial"/>
              </a:rPr>
              <a:t>kg·m</a:t>
            </a:r>
            <a:r>
              <a:rPr lang="hr-HR" sz="1400" dirty="0">
                <a:latin typeface="Arial"/>
                <a:cs typeface="Arial"/>
              </a:rPr>
              <a:t>/s² (1N)</a:t>
            </a:r>
          </a:p>
          <a:p>
            <a:pPr marL="0" indent="0" algn="just">
              <a:buNone/>
            </a:pPr>
            <a:endParaRPr lang="hr-HR" sz="1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hr-HR" sz="1400" b="1" dirty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hr-HR" sz="1400" b="1" dirty="0">
                <a:latin typeface="Arial"/>
                <a:cs typeface="Arial"/>
              </a:rPr>
              <a:t>Zaključak:</a:t>
            </a:r>
            <a:endParaRPr lang="hr-HR" sz="1400" dirty="0">
              <a:latin typeface="Arial"/>
              <a:cs typeface="Arial"/>
            </a:endParaRPr>
          </a:p>
          <a:p>
            <a:pPr marL="0" indent="0" algn="just">
              <a:buNone/>
            </a:pPr>
            <a:r>
              <a:rPr lang="hr-HR" sz="1400" dirty="0">
                <a:latin typeface="Arial"/>
                <a:cs typeface="Arial"/>
              </a:rPr>
              <a:t>Površinska napetost vode nastaje zbog vodikovih veza između molekula vode, te igla, iako je gušća od vode, može plutati na površini vode. </a:t>
            </a:r>
            <a:endParaRPr lang="hr-HR" sz="1400" dirty="0"/>
          </a:p>
          <a:p>
            <a:pPr marL="0" indent="0" algn="just">
              <a:buNone/>
            </a:pPr>
            <a:r>
              <a:rPr lang="hr-HR" sz="1400" dirty="0">
                <a:latin typeface="Arial"/>
                <a:cs typeface="Arial"/>
              </a:rPr>
              <a:t>Deterdženti su površinski aktivne tvari</a:t>
            </a:r>
            <a:r>
              <a:rPr lang="hr-HR" sz="1400" b="1" dirty="0">
                <a:latin typeface="Arial"/>
                <a:cs typeface="Arial"/>
              </a:rPr>
              <a:t> </a:t>
            </a:r>
            <a:r>
              <a:rPr lang="hr-HR" sz="1400" dirty="0">
                <a:latin typeface="Arial"/>
                <a:cs typeface="Arial"/>
              </a:rPr>
              <a:t>građene od hidrofilnog i hidrofobnog dijela. Kad se deterdženti dodaju u vodu smanjuju površinsku napetost jer njihovi </a:t>
            </a:r>
            <a:r>
              <a:rPr lang="hr-HR" sz="1400" err="1">
                <a:latin typeface="Arial"/>
                <a:cs typeface="Arial"/>
              </a:rPr>
              <a:t>hidrofobni</a:t>
            </a:r>
            <a:r>
              <a:rPr lang="hr-HR" sz="1400" dirty="0">
                <a:latin typeface="Arial"/>
                <a:cs typeface="Arial"/>
              </a:rPr>
              <a:t> repovi ne sudjeluju u stvaranju vodikovih veza, zbog čega igla potone.</a:t>
            </a:r>
            <a:endParaRPr lang="hr-HR" sz="1400" dirty="0"/>
          </a:p>
          <a:p>
            <a:pPr algn="just"/>
            <a:r>
              <a:rPr lang="hr-HR" sz="1400" b="1" dirty="0">
                <a:latin typeface="Arial"/>
                <a:cs typeface="Arial"/>
              </a:rPr>
              <a:t>Visoka površinska napetost vode omogućava izuzetan kapilarni učinak (pojava podizanja ili spuštanja razine tekućina uz rub uskih cijevi (kapilara) što ima važnu ulogu u živim sustavima (npr. </a:t>
            </a:r>
            <a:r>
              <a:rPr lang="hr-HR" sz="1400" b="1">
                <a:latin typeface="Arial"/>
                <a:cs typeface="Arial"/>
              </a:rPr>
              <a:t>transport</a:t>
            </a:r>
            <a:r>
              <a:rPr lang="hr-HR" sz="1400" b="1" dirty="0">
                <a:latin typeface="Arial"/>
                <a:cs typeface="Arial"/>
              </a:rPr>
              <a:t> vode kroz stabljiku biljaka unatoč gravitaciji).</a:t>
            </a:r>
          </a:p>
          <a:p>
            <a:pPr algn="just"/>
            <a:endParaRPr lang="en-US" sz="1000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0" name="Picture 9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7F1E5E6E-08E1-35B3-6211-2000E699A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790" y="3545909"/>
            <a:ext cx="2550483" cy="38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737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913E75-90E3-490F-B9AD-FE2C00E8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POKUS S TOPLINSKIM KAPACITETOM</a:t>
            </a:r>
            <a:br>
              <a:rPr lang="hr-HR" altLang="sr-Latn-RS" sz="2800">
                <a:solidFill>
                  <a:schemeClr val="tx1"/>
                </a:solidFill>
              </a:rPr>
            </a:br>
            <a:endParaRPr lang="hr-HR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E26D0306-1196-49CB-8CA8-FF9A9398F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865348"/>
              </p:ext>
            </p:extLst>
          </p:nvPr>
        </p:nvGraphicFramePr>
        <p:xfrm>
          <a:off x="5868197" y="4994518"/>
          <a:ext cx="4491198" cy="992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346">
                  <a:extLst>
                    <a:ext uri="{9D8B030D-6E8A-4147-A177-3AD203B41FA5}">
                      <a16:colId xmlns:a16="http://schemas.microsoft.com/office/drawing/2014/main" val="452983478"/>
                    </a:ext>
                  </a:extLst>
                </a:gridCol>
                <a:gridCol w="364685">
                  <a:extLst>
                    <a:ext uri="{9D8B030D-6E8A-4147-A177-3AD203B41FA5}">
                      <a16:colId xmlns:a16="http://schemas.microsoft.com/office/drawing/2014/main" val="2392018327"/>
                    </a:ext>
                  </a:extLst>
                </a:gridCol>
                <a:gridCol w="364685">
                  <a:extLst>
                    <a:ext uri="{9D8B030D-6E8A-4147-A177-3AD203B41FA5}">
                      <a16:colId xmlns:a16="http://schemas.microsoft.com/office/drawing/2014/main" val="2523179209"/>
                    </a:ext>
                  </a:extLst>
                </a:gridCol>
                <a:gridCol w="364685">
                  <a:extLst>
                    <a:ext uri="{9D8B030D-6E8A-4147-A177-3AD203B41FA5}">
                      <a16:colId xmlns:a16="http://schemas.microsoft.com/office/drawing/2014/main" val="3597678187"/>
                    </a:ext>
                  </a:extLst>
                </a:gridCol>
                <a:gridCol w="364685">
                  <a:extLst>
                    <a:ext uri="{9D8B030D-6E8A-4147-A177-3AD203B41FA5}">
                      <a16:colId xmlns:a16="http://schemas.microsoft.com/office/drawing/2014/main" val="3670040475"/>
                    </a:ext>
                  </a:extLst>
                </a:gridCol>
                <a:gridCol w="364685">
                  <a:extLst>
                    <a:ext uri="{9D8B030D-6E8A-4147-A177-3AD203B41FA5}">
                      <a16:colId xmlns:a16="http://schemas.microsoft.com/office/drawing/2014/main" val="380427312"/>
                    </a:ext>
                  </a:extLst>
                </a:gridCol>
                <a:gridCol w="456306">
                  <a:extLst>
                    <a:ext uri="{9D8B030D-6E8A-4147-A177-3AD203B41FA5}">
                      <a16:colId xmlns:a16="http://schemas.microsoft.com/office/drawing/2014/main" val="2080763979"/>
                    </a:ext>
                  </a:extLst>
                </a:gridCol>
                <a:gridCol w="456306">
                  <a:extLst>
                    <a:ext uri="{9D8B030D-6E8A-4147-A177-3AD203B41FA5}">
                      <a16:colId xmlns:a16="http://schemas.microsoft.com/office/drawing/2014/main" val="695386982"/>
                    </a:ext>
                  </a:extLst>
                </a:gridCol>
                <a:gridCol w="456306">
                  <a:extLst>
                    <a:ext uri="{9D8B030D-6E8A-4147-A177-3AD203B41FA5}">
                      <a16:colId xmlns:a16="http://schemas.microsoft.com/office/drawing/2014/main" val="3992756524"/>
                    </a:ext>
                  </a:extLst>
                </a:gridCol>
                <a:gridCol w="454509">
                  <a:extLst>
                    <a:ext uri="{9D8B030D-6E8A-4147-A177-3AD203B41FA5}">
                      <a16:colId xmlns:a16="http://schemas.microsoft.com/office/drawing/2014/main" val="239893205"/>
                    </a:ext>
                  </a:extLst>
                </a:gridCol>
              </a:tblGrid>
              <a:tr h="2481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Vrijeme / s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40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60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80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100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120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140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160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886055"/>
                  </a:ext>
                </a:extLst>
              </a:tr>
              <a:tr h="248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T</a:t>
                      </a:r>
                      <a:r>
                        <a:rPr lang="hr-HR" sz="800" baseline="-25000">
                          <a:effectLst/>
                        </a:rPr>
                        <a:t>(voda) </a:t>
                      </a:r>
                      <a:r>
                        <a:rPr lang="hr-HR" sz="800">
                          <a:effectLst/>
                        </a:rPr>
                        <a:t>/ 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33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41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48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55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63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70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4407327"/>
                  </a:ext>
                </a:extLst>
              </a:tr>
              <a:tr h="248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T</a:t>
                      </a:r>
                      <a:r>
                        <a:rPr lang="hr-HR" sz="800" baseline="-25000">
                          <a:effectLst/>
                        </a:rPr>
                        <a:t>(etanol)</a:t>
                      </a:r>
                      <a:r>
                        <a:rPr lang="hr-HR" sz="800">
                          <a:effectLst/>
                        </a:rPr>
                        <a:t> / 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34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42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51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59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67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77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411464"/>
                  </a:ext>
                </a:extLst>
              </a:tr>
              <a:tr h="248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T</a:t>
                      </a:r>
                      <a:r>
                        <a:rPr lang="hr-HR" sz="800" baseline="-25000">
                          <a:effectLst/>
                        </a:rPr>
                        <a:t>(ulje)</a:t>
                      </a:r>
                      <a:r>
                        <a:rPr lang="hr-HR" sz="800">
                          <a:effectLst/>
                        </a:rPr>
                        <a:t> / 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28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35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42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54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69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84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1000">
                          <a:effectLst/>
                        </a:rPr>
                        <a:t>96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805259"/>
                  </a:ext>
                </a:extLst>
              </a:tr>
            </a:tbl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4B26CBA1-ABD7-41A3-A0CD-7DCE37389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092210"/>
              </p:ext>
            </p:extLst>
          </p:nvPr>
        </p:nvGraphicFramePr>
        <p:xfrm>
          <a:off x="6033552" y="2424413"/>
          <a:ext cx="3945413" cy="2375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Slika 7" descr="Slika na kojoj se prikazuje osoba, u dvorani, sudoper, boca&#10;&#10;Opis je generiran uz vrlo visoku pouzdanost">
            <a:extLst>
              <a:ext uri="{FF2B5EF4-FFF2-40B4-BE49-F238E27FC236}">
                <a16:creationId xmlns:a16="http://schemas.microsoft.com/office/drawing/2014/main" id="{4F072489-3BE4-48A5-B6BD-71420840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38" y="3236112"/>
            <a:ext cx="2198242" cy="28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BA12712-713B-4496-B552-20C590F8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1327489"/>
            <a:ext cx="680827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1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Zadatak pokusa: 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Eksperimentalno usporediti toplinski kapacitet vode, etanola i ulja</a:t>
            </a:r>
            <a:endParaRPr lang="hr-HR" altLang="sr-Latn-RS" sz="14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altLang="sr-Latn-RS" sz="1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1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Postupak:</a:t>
            </a:r>
            <a:endParaRPr lang="hr-HR" altLang="sr-Latn-RS" sz="14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Zagrijavati čaše pod istim uvjetima i pratite promjene temperatura.</a:t>
            </a:r>
            <a:endParaRPr lang="hr-HR" altLang="sr-Latn-RS" sz="1400" b="0" i="0" u="none" strike="noStrike" cap="none" normalizeH="0" baseline="0">
              <a:ln>
                <a:noFill/>
              </a:ln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Usporedite brzinu porasta temperatura.</a:t>
            </a:r>
            <a:endParaRPr lang="hr-HR" altLang="sr-Latn-RS" sz="1400" b="0" i="0" u="none" strike="noStrike" cap="none" normalizeH="0" baseline="0">
              <a:ln>
                <a:noFill/>
              </a:ln>
              <a:effectLst/>
              <a:latin typeface="Arial"/>
              <a:cs typeface="Arial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hr-HR" altLang="sr-Latn-RS" sz="1400" dirty="0">
                <a:latin typeface="Arial"/>
                <a:ea typeface="Times New Roman" panose="02020603050405020304" pitchFamily="18" charset="0"/>
                <a:cs typeface="Arial"/>
              </a:rPr>
              <a:t>Izračunati ukupno primljenu toplinu Q</a:t>
            </a:r>
            <a:r>
              <a:rPr lang="hr-HR" altLang="sr-Latn-RS" sz="1200" dirty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hr-HR" sz="1200" dirty="0">
                <a:latin typeface="Arial"/>
                <a:ea typeface="Times New Roman" panose="02020603050405020304" pitchFamily="18" charset="0"/>
                <a:cs typeface="Arial"/>
              </a:rPr>
              <a:t>[J]</a:t>
            </a:r>
            <a:endParaRPr lang="hr-HR" altLang="sr-Latn-RS" sz="12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altLang="sr-Latn-RS" sz="12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1" i="0" u="none" strike="noStrike" cap="none" normalizeH="0" baseline="0" dirty="0">
                <a:ln>
                  <a:noFill/>
                </a:ln>
                <a:effectLst/>
                <a:latin typeface="Arial"/>
                <a:ea typeface="Times New Roman" panose="02020603050405020304" pitchFamily="18" charset="0"/>
                <a:cs typeface="Arial"/>
              </a:rPr>
              <a:t>Rezultati mjerenja:</a:t>
            </a:r>
            <a:endParaRPr kumimoji="0" lang="hr-HR" altLang="sr-Latn-RS" sz="1200" b="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6C480D-0757-4BDA-A508-EBF001E31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4071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9348EF1-B9EB-4B41-BB29-1C0A03B6D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6272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306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13CA56-64FF-4189-942F-56F2EDBF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8976676" cy="6594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altLang="sr-Latn-RS" sz="3200" b="1" dirty="0" err="1">
                <a:solidFill>
                  <a:srgbClr val="000000"/>
                </a:solidFill>
              </a:rPr>
              <a:t>Izračunavanje</a:t>
            </a:r>
            <a:r>
              <a:rPr lang="en-US" altLang="sr-Latn-RS" sz="3200" b="1" dirty="0">
                <a:solidFill>
                  <a:srgbClr val="000000"/>
                </a:solidFill>
              </a:rPr>
              <a:t> </a:t>
            </a:r>
            <a:r>
              <a:rPr lang="en-US" altLang="sr-Latn-RS" sz="3200" b="1" dirty="0" err="1">
                <a:solidFill>
                  <a:srgbClr val="000000"/>
                </a:solidFill>
              </a:rPr>
              <a:t>ukupno</a:t>
            </a:r>
            <a:r>
              <a:rPr lang="en-US" altLang="sr-Latn-RS" sz="3200" b="1" dirty="0">
                <a:solidFill>
                  <a:srgbClr val="000000"/>
                </a:solidFill>
              </a:rPr>
              <a:t> </a:t>
            </a:r>
            <a:r>
              <a:rPr lang="en-US" altLang="sr-Latn-RS" sz="3200" b="1" dirty="0" err="1">
                <a:solidFill>
                  <a:srgbClr val="000000"/>
                </a:solidFill>
              </a:rPr>
              <a:t>primljene</a:t>
            </a:r>
            <a:r>
              <a:rPr lang="en-US" altLang="sr-Latn-RS" sz="3200" b="1" dirty="0">
                <a:solidFill>
                  <a:srgbClr val="000000"/>
                </a:solidFill>
              </a:rPr>
              <a:t> topline:</a:t>
            </a:r>
            <a:br>
              <a:rPr lang="en-US" altLang="sr-Latn-RS" sz="3200">
                <a:solidFill>
                  <a:srgbClr val="000000"/>
                </a:solidFill>
              </a:rPr>
            </a:br>
            <a:endParaRPr lang="en-US" sz="32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128EAB5-D1D5-4B62-A102-C03A31477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315" y="1500147"/>
            <a:ext cx="8978030" cy="4962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fontAlgn="base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</a:pPr>
            <a:r>
              <a:rPr kumimoji="0" lang="hr-HR" altLang="sr-Latn-R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Količina topline (Q) potrebna za podizanje temperature mase bilo koje tvari za bilo koju vrijednost data je izrazom: </a:t>
            </a:r>
            <a:endParaRPr lang="hr-HR" altLang="sr-Latn-RS" sz="120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hr-HR" altLang="sr-Latn-R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kumimoji="0" lang="hr-HR" sz="1200" b="1" i="0" u="none" strike="noStrike" cap="none" normalizeH="0" baseline="0" bmk="_Hlk874508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Q = m · c · ∆T</a:t>
            </a:r>
            <a:r>
              <a:rPr lang="hr-HR" sz="1200" b="1" bmk="_Hlk87450814">
                <a:solidFill>
                  <a:srgbClr val="000000"/>
                </a:solidFill>
                <a:latin typeface="Arial"/>
                <a:cs typeface="Arial"/>
              </a:rPr>
              <a:t>   </a:t>
            </a:r>
            <a:r>
              <a:rPr kumimoji="0" lang="hr-HR" sz="1200" b="1" i="0" u="none" strike="noStrike" cap="none" normalizeH="0" baseline="0" bmk="_Hlk874508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</a:t>
            </a:r>
            <a:r>
              <a:rPr kumimoji="0" lang="hr-HR" sz="1200" b="1" i="0" u="none" strike="noStrike" cap="none" normalizeH="0" baseline="0" bmk="_Hlk1927531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(∆T = </a:t>
            </a:r>
            <a:r>
              <a:rPr lang="hr-HR" sz="1200" b="1" bmk="_Hlk192753114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hr-HR" sz="1200" b="1" baseline="-25000" bmk="_Hlk192753114">
                <a:solidFill>
                  <a:srgbClr val="000000"/>
                </a:solidFill>
                <a:latin typeface="Arial"/>
                <a:cs typeface="Arial"/>
              </a:rPr>
              <a:t>konačno</a:t>
            </a:r>
            <a:r>
              <a:rPr kumimoji="0" lang="hr-HR" sz="1200" b="1" i="0" u="none" strike="noStrike" cap="none" normalizeH="0" baseline="0" bmk="_Hlk1927531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– T</a:t>
            </a:r>
            <a:r>
              <a:rPr kumimoji="0" lang="hr-HR" sz="1200" b="1" i="0" u="none" strike="noStrike" cap="none" normalizeH="0" baseline="-25000" bmk="_Hlk1927531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početno</a:t>
            </a:r>
            <a:r>
              <a:rPr kumimoji="0" lang="hr-HR" sz="1200" b="1" i="0" u="none" strike="noStrike" cap="none" normalizeH="0" baseline="0" bmk="_Hlk192753114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)</a:t>
            </a:r>
            <a:endParaRPr lang="hr-HR" sz="1200" b="1">
              <a:latin typeface="Arial"/>
              <a:cs typeface="Arial"/>
            </a:endParaRPr>
          </a:p>
          <a:p>
            <a:pPr marL="0" marR="0" lvl="0" indent="0" algn="ctr">
              <a:buSzTx/>
              <a:tabLst/>
            </a:pPr>
            <a:endParaRPr lang="hr-HR" sz="1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fontAlgn="base">
              <a:lnSpc>
                <a:spcPct val="160000"/>
              </a:lnSpc>
              <a:buClr>
                <a:schemeClr val="accent1"/>
              </a:buClr>
              <a:buSzTx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Q </a:t>
            </a:r>
            <a:r>
              <a:rPr kumimoji="0" lang="hr-HR" sz="1200" b="0" i="0" u="none" strike="noStrike" cap="none" normalizeH="0" baseline="-2500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(voda)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= m · c · ∆T (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konačno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– 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početno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) = 0,05kg · 4 184 J / kg · K · (70° - 23°) = </a:t>
            </a:r>
            <a:r>
              <a:rPr kumimoji="0" lang="hr-HR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rPr>
              <a:t>9832,4 J</a:t>
            </a:r>
            <a:endParaRPr lang="hr-HR" sz="1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  <a:p>
            <a:pPr marL="0" lvl="0" algn="ctr">
              <a:lnSpc>
                <a:spcPct val="160000"/>
              </a:lnSpc>
              <a:buClr>
                <a:schemeClr val="accent1"/>
              </a:buClr>
              <a:buSzTx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Q </a:t>
            </a:r>
            <a:r>
              <a:rPr kumimoji="0" lang="hr-HR" sz="1200" b="0" i="0" u="none" strike="noStrike" cap="none" normalizeH="0" baseline="-2500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(etanol)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= m · c · ∆T (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konačno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– 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početno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) = 0,0562kg · 2 440 J / kg · K · (77° - 23°) = </a:t>
            </a:r>
            <a:r>
              <a:rPr kumimoji="0" lang="hr-HR" sz="1200" b="1" i="0" u="none" strike="noStrike" cap="none" normalizeH="0" baseline="0">
                <a:ln>
                  <a:noFill/>
                </a:ln>
                <a:solidFill>
                  <a:srgbClr val="E36C0A"/>
                </a:solidFill>
                <a:effectLst/>
                <a:latin typeface="Arial"/>
                <a:cs typeface="Arial"/>
              </a:rPr>
              <a:t>7404,91 J</a:t>
            </a:r>
            <a:endParaRPr lang="hr-HR" sz="1200">
              <a:solidFill>
                <a:srgbClr val="E36C0A"/>
              </a:solidFill>
              <a:latin typeface="Arial"/>
              <a:cs typeface="Arial"/>
            </a:endParaRPr>
          </a:p>
          <a:p>
            <a:pPr marL="0" lvl="0" algn="ctr">
              <a:lnSpc>
                <a:spcPct val="160000"/>
              </a:lnSpc>
              <a:buClr>
                <a:schemeClr val="accent1"/>
              </a:buClr>
              <a:buSzTx/>
              <a:tabLst/>
            </a:pP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Q </a:t>
            </a:r>
            <a:r>
              <a:rPr kumimoji="0" lang="hr-HR" sz="1200" b="0" i="0" u="none" strike="noStrike" cap="none" normalizeH="0" baseline="-2500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(ulje)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= m · c · ∆T (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konačno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 – </a:t>
            </a:r>
            <a:r>
              <a:rPr kumimoji="0" lang="hr-HR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T</a:t>
            </a:r>
            <a:r>
              <a:rPr kumimoji="0" lang="hr-HR" sz="1200" b="0" i="0" u="none" strike="noStrike" cap="none" normalizeH="0" baseline="-25000" err="1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početno</a:t>
            </a:r>
            <a:r>
              <a:rPr kumimoji="0" lang="hr-H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/>
              </a:rPr>
              <a:t>) = 0,01005kg · 2 180 J / kg · K · (96° - 23°) = </a:t>
            </a:r>
            <a:r>
              <a:rPr kumimoji="0" lang="hr-HR" sz="12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/>
                <a:cs typeface="Arial"/>
              </a:rPr>
              <a:t>1599,36 J</a:t>
            </a:r>
            <a:endParaRPr lang="hr-HR" sz="1200">
              <a:solidFill>
                <a:srgbClr val="00B050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buClr>
                <a:srgbClr val="353535"/>
              </a:buClr>
            </a:pPr>
            <a:r>
              <a:rPr lang="hr-HR" sz="1200" b="1" dirty="0">
                <a:latin typeface="Arial"/>
                <a:cs typeface="Arial"/>
              </a:rPr>
              <a:t>Zaključak:</a:t>
            </a:r>
            <a:endParaRPr lang="hr-HR" sz="120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hr-HR" sz="1200" i="1" dirty="0">
                <a:latin typeface="Arial"/>
                <a:cs typeface="Arial"/>
              </a:rPr>
              <a:t>Iz pokusa vidimo da voda ima najveći toplinski kapacitet u odnosu na etanol i ulje, znači da voda može apsorbirati ili oslobađati veliku količinu toplinske energije uz relativno male promjene temperature.</a:t>
            </a:r>
            <a:r>
              <a:rPr lang="hr-HR" sz="1200" dirty="0">
                <a:latin typeface="Arial"/>
                <a:cs typeface="Arial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sz="1200" b="1" dirty="0">
                <a:latin typeface="Arial"/>
                <a:cs typeface="Arial"/>
              </a:rPr>
              <a:t>Ovo svojstvo vode ima ključnu ulogu u regulaciji klimatskih uvjeta na Zemlji, ali i u održavanju temperaturne stabilnosti unutar živih sustava.</a:t>
            </a:r>
            <a:endParaRPr lang="hr-HR" sz="1200" dirty="0">
              <a:latin typeface="Arial"/>
              <a:cs typeface="Arial"/>
            </a:endParaRPr>
          </a:p>
          <a:p>
            <a:endParaRPr lang="hr-HR"/>
          </a:p>
          <a:p>
            <a:pPr marL="0" marR="0" lvl="0" indent="0" fontAlgn="base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Tx/>
              <a:tabLst/>
            </a:pPr>
            <a:endParaRPr kumimoji="0" lang="en-US" altLang="sr-Latn-R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D5847C7-255A-CCF5-C454-70260FF79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004034"/>
              </p:ext>
            </p:extLst>
          </p:nvPr>
        </p:nvGraphicFramePr>
        <p:xfrm>
          <a:off x="2224087" y="2468654"/>
          <a:ext cx="7743825" cy="11935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8977313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66779176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376704809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auto">
                        <a:lnSpc>
                          <a:spcPts val="1875"/>
                        </a:lnSpc>
                        <a:buNone/>
                      </a:pPr>
                      <a:endParaRPr lang="hr-HR" sz="900" b="1" i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Specifični toplinski kapacitet [J / kg · K]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Masa </a:t>
                      </a:r>
                      <a:r>
                        <a:rPr lang="hr-HR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[</a:t>
                      </a: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 / kg</a:t>
                      </a:r>
                      <a:r>
                        <a:rPr lang="hr-HR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]</a:t>
                      </a:r>
                      <a:endParaRPr lang="hr-HR" sz="900" b="1" i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6398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voda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4 184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50 ml ≈ 50 g = 0,05 kg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47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9971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alkohol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2 440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 = </a:t>
                      </a:r>
                      <a:r>
                        <a:rPr lang="el-G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ρ · </a:t>
                      </a: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 = 1,224 kg dm</a:t>
                      </a:r>
                      <a:r>
                        <a:rPr lang="hr-HR" sz="900" b="0" i="0" baseline="300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-3</a:t>
                      </a: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·0,05 dm</a:t>
                      </a:r>
                      <a:r>
                        <a:rPr lang="hr-HR" sz="900" b="0" i="0" baseline="300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</a:t>
                      </a: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= 0,0562 kg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914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ulje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2 180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875"/>
                        </a:lnSpc>
                        <a:buNone/>
                      </a:pPr>
                      <a:r>
                        <a:rPr lang="hr-HR" sz="9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Vaganje: 10,05 g = 0,01005 kg</a:t>
                      </a:r>
                    </a:p>
                  </a:txBody>
                  <a:tcPr marL="68580" marR="68580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222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09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 descr="Slika na kojoj se prikazuje u dvorani, tekst, plastična boca, Likvidan&#10;&#10;Opis je generiran uz vrlo visoku pouzdanost">
            <a:extLst>
              <a:ext uri="{FF2B5EF4-FFF2-40B4-BE49-F238E27FC236}">
                <a16:creationId xmlns:a16="http://schemas.microsoft.com/office/drawing/2014/main" id="{AECE0CB7-2227-4D2B-B355-74E9EFC6C5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r="2295"/>
          <a:stretch/>
        </p:blipFill>
        <p:spPr>
          <a:xfrm>
            <a:off x="0" y="10"/>
            <a:ext cx="757444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FE8F24-B2AB-460A-89F1-1F43144C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39" y="915246"/>
            <a:ext cx="7145866" cy="77893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500" b="1">
                <a:solidFill>
                  <a:srgbClr val="FEFFFF"/>
                </a:solidFill>
              </a:rPr>
              <a:t>POKUS: VODA KAO UNIVERZALNO OTAPALO</a:t>
            </a:r>
            <a:br>
              <a:rPr lang="hr-HR" sz="2500">
                <a:solidFill>
                  <a:srgbClr val="FEFFFF"/>
                </a:solidFill>
              </a:rPr>
            </a:br>
            <a:endParaRPr lang="hr-HR" sz="2500">
              <a:solidFill>
                <a:srgbClr val="FE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473803-8DAE-4105-B607-52E4153DB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1879135"/>
            <a:ext cx="4138397" cy="437905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hr-HR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Zadatak pokusa: </a:t>
            </a:r>
            <a:r>
              <a:rPr lang="hr-HR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Ispitati topljivost različitih tvari u vodi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hr-HR" sz="1700" b="1" dirty="0">
                <a:latin typeface="Arial"/>
                <a:cs typeface="Arial"/>
              </a:rPr>
              <a:t>Zaključak:</a:t>
            </a:r>
            <a:endParaRPr lang="hr-HR" sz="1700" dirty="0">
              <a:latin typeface="Arial"/>
              <a:cs typeface="Arial"/>
            </a:endParaRPr>
          </a:p>
          <a:p>
            <a:pPr algn="just">
              <a:lnSpc>
                <a:spcPct val="170000"/>
              </a:lnSpc>
            </a:pPr>
            <a:r>
              <a:rPr lang="hr-HR" sz="1700" dirty="0">
                <a:latin typeface="Arial"/>
                <a:cs typeface="Arial"/>
              </a:rPr>
              <a:t>Voda je </a:t>
            </a:r>
            <a:r>
              <a:rPr lang="hr-HR" sz="1700" b="1" dirty="0">
                <a:latin typeface="Arial"/>
                <a:cs typeface="Arial"/>
              </a:rPr>
              <a:t>izuzetno dobro otapalo</a:t>
            </a:r>
            <a:r>
              <a:rPr lang="hr-HR" sz="1700" dirty="0">
                <a:latin typeface="Arial"/>
                <a:cs typeface="Arial"/>
              </a:rPr>
              <a:t> za mnoge polarne i ionske tvari, ali nije za </a:t>
            </a:r>
            <a:r>
              <a:rPr lang="hr-HR" sz="1700" dirty="0" err="1">
                <a:latin typeface="Arial"/>
                <a:cs typeface="Arial"/>
              </a:rPr>
              <a:t>nepolarne</a:t>
            </a:r>
            <a:r>
              <a:rPr lang="hr-HR" sz="1700" dirty="0">
                <a:latin typeface="Arial"/>
                <a:cs typeface="Arial"/>
              </a:rPr>
              <a:t>. Iako se često naziva </a:t>
            </a:r>
            <a:r>
              <a:rPr lang="hr-HR" sz="1700" b="1" dirty="0">
                <a:latin typeface="Arial"/>
                <a:cs typeface="Arial"/>
              </a:rPr>
              <a:t>univerzalno otapalo</a:t>
            </a:r>
            <a:r>
              <a:rPr lang="hr-HR" sz="1700" dirty="0">
                <a:latin typeface="Arial"/>
                <a:cs typeface="Arial"/>
              </a:rPr>
              <a:t>, voda ipak ne može otopiti sve. </a:t>
            </a:r>
          </a:p>
          <a:p>
            <a:pPr algn="just">
              <a:lnSpc>
                <a:spcPct val="170000"/>
              </a:lnSpc>
            </a:pPr>
            <a:r>
              <a:rPr lang="hr-HR" sz="1700" b="1" dirty="0">
                <a:latin typeface="Arial"/>
                <a:cs typeface="Arial"/>
              </a:rPr>
              <a:t>Polarne tvari (šećer, sol, ocat)</a:t>
            </a:r>
            <a:r>
              <a:rPr lang="hr-HR" sz="1700" dirty="0">
                <a:latin typeface="Arial"/>
                <a:cs typeface="Arial"/>
              </a:rPr>
              <a:t> lako se otapaju u vodi jer mogu formirati </a:t>
            </a:r>
            <a:r>
              <a:rPr lang="hr-HR" sz="1700" b="1" dirty="0">
                <a:latin typeface="Arial"/>
                <a:cs typeface="Arial"/>
              </a:rPr>
              <a:t>vodikove veze</a:t>
            </a:r>
            <a:r>
              <a:rPr lang="hr-HR" sz="1700" dirty="0">
                <a:latin typeface="Arial"/>
                <a:cs typeface="Arial"/>
              </a:rPr>
              <a:t>. </a:t>
            </a:r>
            <a:r>
              <a:rPr lang="hr-HR" sz="1700" b="1" dirty="0" err="1">
                <a:latin typeface="Arial"/>
                <a:cs typeface="Arial"/>
              </a:rPr>
              <a:t>Nepolarne</a:t>
            </a:r>
            <a:r>
              <a:rPr lang="hr-HR" sz="1700" b="1" dirty="0">
                <a:latin typeface="Arial"/>
                <a:cs typeface="Arial"/>
              </a:rPr>
              <a:t> tvari (ulje, benzin, parafin)</a:t>
            </a:r>
            <a:r>
              <a:rPr lang="hr-HR" sz="1700" dirty="0">
                <a:latin typeface="Arial"/>
                <a:cs typeface="Arial"/>
              </a:rPr>
              <a:t> ne otapaju se u vodi jer nemaju električki nabijene dijelove koji bi privukli molekule vode. </a:t>
            </a:r>
            <a:r>
              <a:rPr lang="hr-HR" sz="1700" b="1" dirty="0">
                <a:latin typeface="Arial"/>
                <a:cs typeface="Arial"/>
              </a:rPr>
              <a:t>U kristalu joda</a:t>
            </a:r>
            <a:r>
              <a:rPr lang="hr-HR" sz="1700" dirty="0">
                <a:latin typeface="Arial"/>
                <a:cs typeface="Arial"/>
              </a:rPr>
              <a:t> molekule su vezane slabim molekulskim silama. Kada se jod otopi u vodi, stvaraju se jače </a:t>
            </a:r>
            <a:r>
              <a:rPr lang="hr-HR" sz="1700" b="1" dirty="0">
                <a:latin typeface="Arial"/>
                <a:cs typeface="Arial"/>
              </a:rPr>
              <a:t>dipol-dipolne veze</a:t>
            </a:r>
            <a:r>
              <a:rPr lang="hr-HR" sz="1700" dirty="0">
                <a:latin typeface="Arial"/>
                <a:cs typeface="Arial"/>
              </a:rPr>
              <a:t> između joda i molekula vode, a molekule joda polako izlaze iz kristalne rešetke.</a:t>
            </a:r>
            <a:r>
              <a:rPr lang="hr-HR" sz="1700" b="1" dirty="0">
                <a:latin typeface="Arial"/>
                <a:cs typeface="Arial"/>
              </a:rPr>
              <a:t> Voda može otapati i plinove</a:t>
            </a:r>
            <a:r>
              <a:rPr lang="hr-HR" sz="1700" dirty="0">
                <a:latin typeface="Arial"/>
                <a:cs typeface="Arial"/>
              </a:rPr>
              <a:t> (npr. kisik, ugljikov dioksid), što omogućava život u vodi.</a:t>
            </a:r>
          </a:p>
          <a:p>
            <a:pPr>
              <a:lnSpc>
                <a:spcPct val="90000"/>
              </a:lnSpc>
            </a:pPr>
            <a:endParaRPr lang="hr-HR" sz="500">
              <a:solidFill>
                <a:srgbClr val="0D0D0D"/>
              </a:solidFill>
              <a:latin typeface="Century Gothic" panose="020B0502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38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3A33FA-4C8A-4B80-9D9A-86C39FBE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89" y="624110"/>
            <a:ext cx="5981349" cy="121307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/>
              <a:t>POKUS: OTAPANJE RAZLIČITIH SOLI U VODI I PROMJENE ENERGIJE</a:t>
            </a:r>
            <a:endParaRPr lang="hr-HR" sz="28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D2DD6D-3157-4FD7-9291-4E3AB0E3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709" y="1568741"/>
            <a:ext cx="6461582" cy="42902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just">
              <a:lnSpc>
                <a:spcPct val="90000"/>
              </a:lnSpc>
              <a:buClr>
                <a:srgbClr val="A9AB58"/>
              </a:buClr>
              <a:buNone/>
            </a:pPr>
            <a:r>
              <a:rPr lang="en-US" sz="1500" b="1" dirty="0" err="1"/>
              <a:t>Zadatak</a:t>
            </a:r>
            <a:r>
              <a:rPr lang="en-US" sz="1500" b="1" dirty="0"/>
              <a:t> </a:t>
            </a:r>
            <a:r>
              <a:rPr lang="en-US" sz="1500" b="1" dirty="0" err="1"/>
              <a:t>pokusa</a:t>
            </a:r>
            <a:r>
              <a:rPr lang="en-US" sz="1500" b="1" dirty="0"/>
              <a:t>: </a:t>
            </a:r>
            <a:r>
              <a:rPr lang="en-US" sz="1500" dirty="0" err="1"/>
              <a:t>Ispitati</a:t>
            </a:r>
            <a:r>
              <a:rPr lang="en-US" sz="1500" dirty="0"/>
              <a:t> </a:t>
            </a:r>
            <a:r>
              <a:rPr lang="en-US" sz="1500" dirty="0" err="1"/>
              <a:t>kako</a:t>
            </a:r>
            <a:r>
              <a:rPr lang="en-US" sz="1500" dirty="0"/>
              <a:t> </a:t>
            </a:r>
            <a:r>
              <a:rPr lang="en-US" sz="1500" dirty="0" err="1"/>
              <a:t>otapanje</a:t>
            </a:r>
            <a:r>
              <a:rPr lang="en-US" sz="1500" dirty="0"/>
              <a:t> </a:t>
            </a:r>
            <a:r>
              <a:rPr lang="en-US" sz="1500" dirty="0" err="1"/>
              <a:t>različitih</a:t>
            </a:r>
            <a:r>
              <a:rPr lang="en-US" sz="1500" dirty="0"/>
              <a:t> soli </a:t>
            </a:r>
            <a:r>
              <a:rPr lang="en-US" sz="1500" dirty="0" err="1"/>
              <a:t>utječe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promjenu</a:t>
            </a:r>
            <a:r>
              <a:rPr lang="en-US" sz="1500" dirty="0"/>
              <a:t> temperature </a:t>
            </a:r>
            <a:r>
              <a:rPr lang="en-US" sz="1500" dirty="0" err="1"/>
              <a:t>otopine</a:t>
            </a:r>
            <a:endParaRPr lang="hr-HR" sz="1500" dirty="0"/>
          </a:p>
          <a:p>
            <a:pPr marL="0" lvl="0" indent="0" algn="just">
              <a:lnSpc>
                <a:spcPct val="90000"/>
              </a:lnSpc>
              <a:buClr>
                <a:srgbClr val="A9AB58"/>
              </a:buClr>
              <a:buNone/>
            </a:pPr>
            <a:r>
              <a:rPr lang="hr-HR" sz="1500" b="1" dirty="0"/>
              <a:t>Analiza rezultata:</a:t>
            </a:r>
          </a:p>
          <a:p>
            <a:pPr lvl="0" algn="just">
              <a:lnSpc>
                <a:spcPct val="90000"/>
              </a:lnSpc>
              <a:buClr>
                <a:srgbClr val="A9AB58"/>
              </a:buClr>
            </a:pPr>
            <a:r>
              <a:rPr lang="hr-HR" sz="1500" b="1" dirty="0"/>
              <a:t>Natrijev klorid (NaCl) i kalijev klorid (</a:t>
            </a:r>
            <a:r>
              <a:rPr lang="hr-HR" sz="1500" b="1" dirty="0" err="1"/>
              <a:t>KCl</a:t>
            </a:r>
            <a:r>
              <a:rPr lang="hr-HR" sz="1500" b="1" dirty="0"/>
              <a:t>)</a:t>
            </a:r>
            <a:r>
              <a:rPr lang="hr-HR" sz="1500" dirty="0"/>
              <a:t> pokazuju malu energetsku promjenu jer se djelomično otapaju endotermno, ali je hidratacija iona blago egzotermna.</a:t>
            </a:r>
          </a:p>
          <a:p>
            <a:pPr lvl="0" algn="just">
              <a:lnSpc>
                <a:spcPct val="90000"/>
              </a:lnSpc>
              <a:buClr>
                <a:srgbClr val="A9AB58"/>
              </a:buClr>
            </a:pPr>
            <a:r>
              <a:rPr lang="hr-HR" sz="1500" b="1" dirty="0"/>
              <a:t>Amonijev nitrat (NH₄NO₃)</a:t>
            </a:r>
            <a:r>
              <a:rPr lang="hr-HR" sz="1500" dirty="0"/>
              <a:t> hladi otopinu jer troši više energije za razbijanje kristalne rešetke nego se energije oslobodi prilikom hidratacije iona.</a:t>
            </a:r>
          </a:p>
          <a:p>
            <a:pPr lvl="0" algn="just">
              <a:lnSpc>
                <a:spcPct val="90000"/>
              </a:lnSpc>
              <a:buClr>
                <a:srgbClr val="A9AB58"/>
              </a:buClr>
            </a:pPr>
            <a:r>
              <a:rPr lang="hr-HR" sz="1500" b="1" dirty="0"/>
              <a:t>Kalcijev klorid (</a:t>
            </a:r>
            <a:r>
              <a:rPr lang="hr-HR" sz="1500" b="1" dirty="0" err="1"/>
              <a:t>CaCl</a:t>
            </a:r>
            <a:r>
              <a:rPr lang="hr-HR" sz="1500" b="1" dirty="0"/>
              <a:t>₂)</a:t>
            </a:r>
            <a:r>
              <a:rPr lang="hr-HR" sz="1500" dirty="0"/>
              <a:t> zagrijava otopinu jer oslobađa više energije pri hidrataciji iona, nego što se energije utroši pri disocijaciji iona iz kristalne rešetke.</a:t>
            </a:r>
          </a:p>
          <a:p>
            <a:pPr marL="0" indent="0" algn="just">
              <a:buNone/>
            </a:pPr>
            <a:r>
              <a:rPr lang="hr-HR" sz="1500" b="1" dirty="0"/>
              <a:t>Zaključak:</a:t>
            </a:r>
            <a:endParaRPr lang="hr-HR" sz="1500" dirty="0"/>
          </a:p>
          <a:p>
            <a:pPr marL="0" indent="0" algn="just">
              <a:buNone/>
            </a:pPr>
            <a:r>
              <a:rPr lang="hr-HR" sz="1500" dirty="0"/>
              <a:t>Eksperiment pokazuje da otapanje soli u vodi može biti </a:t>
            </a:r>
            <a:r>
              <a:rPr lang="hr-HR" sz="1500" b="1" dirty="0"/>
              <a:t>endotermno (hlađenje)</a:t>
            </a:r>
            <a:r>
              <a:rPr lang="hr-HR" sz="1500" dirty="0"/>
              <a:t> ili </a:t>
            </a:r>
            <a:r>
              <a:rPr lang="hr-HR" sz="1500" b="1" dirty="0"/>
              <a:t>egzotermno (zaigravanje)</a:t>
            </a:r>
            <a:r>
              <a:rPr lang="hr-HR" sz="1500" dirty="0"/>
              <a:t> u zavisnosti od strukture soli i energije potrebne za otapanje. </a:t>
            </a:r>
          </a:p>
          <a:p>
            <a:pPr lvl="0">
              <a:lnSpc>
                <a:spcPct val="90000"/>
              </a:lnSpc>
              <a:buClr>
                <a:srgbClr val="A9AB58"/>
              </a:buClr>
            </a:pPr>
            <a:endParaRPr lang="hr-HR" sz="1400"/>
          </a:p>
          <a:p>
            <a:pPr>
              <a:lnSpc>
                <a:spcPct val="90000"/>
              </a:lnSpc>
              <a:buClr>
                <a:srgbClr val="A9AB58"/>
              </a:buClr>
            </a:pPr>
            <a:endParaRPr lang="hr-HR" sz="1400"/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8B71AF72-9D2B-4FF1-B3CD-7E63D9C2A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778899"/>
              </p:ext>
            </p:extLst>
          </p:nvPr>
        </p:nvGraphicFramePr>
        <p:xfrm>
          <a:off x="8036653" y="3418514"/>
          <a:ext cx="3036816" cy="2278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204">
                  <a:extLst>
                    <a:ext uri="{9D8B030D-6E8A-4147-A177-3AD203B41FA5}">
                      <a16:colId xmlns:a16="http://schemas.microsoft.com/office/drawing/2014/main" val="3374504422"/>
                    </a:ext>
                  </a:extLst>
                </a:gridCol>
                <a:gridCol w="759204">
                  <a:extLst>
                    <a:ext uri="{9D8B030D-6E8A-4147-A177-3AD203B41FA5}">
                      <a16:colId xmlns:a16="http://schemas.microsoft.com/office/drawing/2014/main" val="2851941569"/>
                    </a:ext>
                  </a:extLst>
                </a:gridCol>
                <a:gridCol w="759204">
                  <a:extLst>
                    <a:ext uri="{9D8B030D-6E8A-4147-A177-3AD203B41FA5}">
                      <a16:colId xmlns:a16="http://schemas.microsoft.com/office/drawing/2014/main" val="4088060400"/>
                    </a:ext>
                  </a:extLst>
                </a:gridCol>
                <a:gridCol w="759204">
                  <a:extLst>
                    <a:ext uri="{9D8B030D-6E8A-4147-A177-3AD203B41FA5}">
                      <a16:colId xmlns:a16="http://schemas.microsoft.com/office/drawing/2014/main" val="833558237"/>
                    </a:ext>
                  </a:extLst>
                </a:gridCol>
              </a:tblGrid>
              <a:tr h="499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Sol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Očekivana promjena temperature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Tip reakcije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ΔT = T</a:t>
                      </a:r>
                      <a:r>
                        <a:rPr lang="hr-HR" sz="800" baseline="-25000">
                          <a:effectLst/>
                        </a:rPr>
                        <a:t>2</a:t>
                      </a:r>
                      <a:r>
                        <a:rPr lang="hr-HR" sz="800">
                          <a:effectLst/>
                        </a:rPr>
                        <a:t> – T</a:t>
                      </a:r>
                      <a:r>
                        <a:rPr lang="hr-HR" sz="800" baseline="-25000">
                          <a:effectLst/>
                        </a:rPr>
                        <a:t>1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0967670"/>
                  </a:ext>
                </a:extLst>
              </a:tr>
              <a:tr h="4995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NaCl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Blaga promjena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Neutralno ili blago endotermno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ΔT = 24°C – 23,5°C = 0,5°C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7076966"/>
                  </a:ext>
                </a:extLst>
              </a:tr>
              <a:tr h="326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KCl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Lagano hlađenje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Blago endotermno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ΔT = 24°C – 23°C = 1°C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3573325"/>
                  </a:ext>
                </a:extLst>
              </a:tr>
              <a:tr h="326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NH₄NO₃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Značajno hlađenje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Endotermno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ΔT = 24°C – 22°C = 2°C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8858401"/>
                  </a:ext>
                </a:extLst>
              </a:tr>
              <a:tr h="4636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CaCl₂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Osjetno zagrijavanje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Egzotermno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hr-HR" sz="800">
                          <a:effectLst/>
                        </a:rPr>
                        <a:t>ΔT = 24°C – 25,5°C = -1,5°C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03346"/>
                  </a:ext>
                </a:extLst>
              </a:tr>
            </a:tbl>
          </a:graphicData>
        </a:graphic>
      </p:graphicFrame>
      <p:pic>
        <p:nvPicPr>
          <p:cNvPr id="40" name="Slika 39" descr="Slika na kojoj se prikazuje u dvorani, plastična boca, tekst, Likvidan&#10;&#10;Opis je generiran uz vrlo visoku pouzdanost">
            <a:extLst>
              <a:ext uri="{FF2B5EF4-FFF2-40B4-BE49-F238E27FC236}">
                <a16:creationId xmlns:a16="http://schemas.microsoft.com/office/drawing/2014/main" id="{ABE18D38-2E61-4EE6-BBAF-6BC060E153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3" y="872455"/>
            <a:ext cx="3036816" cy="23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45A8A27-D40B-4EA5-BD3F-AB6F24A9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hr-HR" sz="3000" b="1">
                <a:solidFill>
                  <a:schemeClr val="bg1"/>
                </a:solidFill>
              </a:rPr>
              <a:t>OPIS AKTIVNOSTI: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828F7F-8172-4B94-ACA6-3DBFBF7E0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hr-HR" dirty="0"/>
              <a:t>Učenici prvog razreda izraditi će modele molekula vode i međusobno ih  povezati. Na urađenom objasnit vrstu kemijskog vezivanja između atoma, polarnost veza u molekuli vode, polarnost molekule vode i vodikovu vezu. Svojstva vode povezat će sa načinom kemijskog vezivanja i objasniti značaj vode u prirodi i primjenu vode za pripravu otopina. </a:t>
            </a:r>
            <a:endParaRPr lang="sr-Latn-RS"/>
          </a:p>
          <a:p>
            <a:r>
              <a:rPr lang="hr-HR" dirty="0"/>
              <a:t>Učenici prvog razreda također će </a:t>
            </a:r>
            <a:r>
              <a:rPr lang="hr-HR" dirty="0">
                <a:solidFill>
                  <a:srgbClr val="404040"/>
                </a:solidFill>
              </a:rPr>
              <a:t>kroz jednostavne pokuse ispitati kruženje vode u biljkama i kruženje vode u prirodi, te opisati obilježja i međuodnose populacija, biocenoza i ekosustava.</a:t>
            </a:r>
            <a:endParaRPr lang="hr-HR" dirty="0">
              <a:solidFill>
                <a:srgbClr val="000000"/>
              </a:solidFill>
            </a:endParaRPr>
          </a:p>
          <a:p>
            <a:r>
              <a:rPr lang="hr-HR" dirty="0"/>
              <a:t>Učenici trećeg razreda ispitati će fizikalna svojstva vode (površinsku napetost, toplinski kapacitet, energijske promjene pri otapanju) i objasniti značaj vode u tehnologiji i svakodnevnom životu.</a:t>
            </a:r>
          </a:p>
          <a:p>
            <a:r>
              <a:rPr lang="hr-HR" b="1" i="1" dirty="0"/>
              <a:t>Što su radili?, Kako su radili? Što su zaključili? </a:t>
            </a:r>
            <a:r>
              <a:rPr lang="hr-HR" dirty="0"/>
              <a:t>Učenici će prezentirati povodom Međunarodnog Dana voda, 21.03. 2025.</a:t>
            </a:r>
          </a:p>
        </p:txBody>
      </p:sp>
    </p:spTree>
    <p:extLst>
      <p:ext uri="{BB962C8B-B14F-4D97-AF65-F5344CB8AC3E}">
        <p14:creationId xmlns:p14="http://schemas.microsoft.com/office/powerpoint/2010/main" val="369583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97AE-73C1-28FB-8120-F7603ADD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 b="1"/>
              <a:t>IZRADA PLAKATA:</a:t>
            </a:r>
          </a:p>
        </p:txBody>
      </p:sp>
      <p:pic>
        <p:nvPicPr>
          <p:cNvPr id="5" name="Content Placeholder 4" descr="A yellow board with a diagram and pictures on it&#10;&#10;AI-generated content may be incorrect.">
            <a:extLst>
              <a:ext uri="{FF2B5EF4-FFF2-40B4-BE49-F238E27FC236}">
                <a16:creationId xmlns:a16="http://schemas.microsoft.com/office/drawing/2014/main" id="{BAE77A28-923C-E2D6-8CB5-E7C6E17D9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3220" y="1937657"/>
            <a:ext cx="2833217" cy="3777622"/>
          </a:xfrm>
        </p:spPr>
      </p:pic>
      <p:pic>
        <p:nvPicPr>
          <p:cNvPr id="4" name="Content Placeholder 3" descr="A blue poster with pictures of different objects&#10;&#10;AI-generated content may be incorrect.">
            <a:extLst>
              <a:ext uri="{FF2B5EF4-FFF2-40B4-BE49-F238E27FC236}">
                <a16:creationId xmlns:a16="http://schemas.microsoft.com/office/drawing/2014/main" id="{8224F1B0-56A7-94DA-DB3D-DA387E86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3" y="1257276"/>
            <a:ext cx="6942969" cy="51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953AE9-5502-4D6D-8C3F-2E383DEC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hr-HR" sz="3200" b="1">
                <a:solidFill>
                  <a:schemeClr val="bg1"/>
                </a:solidFill>
              </a:rPr>
              <a:t>CILJEVI: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97A52D-1EF7-4279-95EF-3BA5A3FB0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r>
              <a:rPr lang="hr-HR" dirty="0"/>
              <a:t>Savladati osnovne zakonitosti u kemiji i steći znanja i vještine nužne za poznavanje građe tvari, molekulsku strukturu, polaritet i značaj vodikovih veza kao i   fizikalno-kemijskih svojstava svih vrsta voda, </a:t>
            </a:r>
          </a:p>
          <a:p>
            <a:pPr lvl="0"/>
            <a:r>
              <a:rPr lang="hr-HR" dirty="0"/>
              <a:t>Povezati molekulske karakteristike s makroskopskim svojstvima. Pojasniti kako </a:t>
            </a:r>
            <a:r>
              <a:rPr lang="hr-HR" dirty="0" err="1"/>
              <a:t>međumolekulske</a:t>
            </a:r>
            <a:r>
              <a:rPr lang="hr-HR" dirty="0"/>
              <a:t> interakcije određuju anomaliju gustoće, površinsku napetost, kapilarni učinak, visok specifični toplinski kapacitet i druge jedinstvene osobine vode,</a:t>
            </a:r>
          </a:p>
          <a:p>
            <a:pPr lvl="0"/>
            <a:r>
              <a:rPr lang="hr-HR" dirty="0"/>
              <a:t>Pomoću jednostavnih pokusa poticati praktično promatranje, kritičko promišljanje i zaključivanje kod učenika o ulogama vode u prirodi i tehnologiji, </a:t>
            </a:r>
          </a:p>
          <a:p>
            <a:r>
              <a:rPr lang="hr-HR" dirty="0"/>
              <a:t>Interdisciplinarno povezati predmete Opću kemiju  i Fizikalnu kemiju s Osnovama ekologije te povezati teoriju s praktičnim radom u laboratoriji,</a:t>
            </a:r>
          </a:p>
          <a:p>
            <a:r>
              <a:rPr lang="hr-HR" dirty="0"/>
              <a:t>Poboljšati timski rad učenika (iskustveno i interakcijsko učenje).</a:t>
            </a:r>
          </a:p>
        </p:txBody>
      </p:sp>
    </p:spTree>
    <p:extLst>
      <p:ext uri="{BB962C8B-B14F-4D97-AF65-F5344CB8AC3E}">
        <p14:creationId xmlns:p14="http://schemas.microsoft.com/office/powerpoint/2010/main" val="91131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01FB5-37B9-4EBD-AF40-DE68D3CA4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DE56950-5F3E-491E-808A-9A60997A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</a:rPr>
              <a:t>ISHODI UČENJA: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6AF6A9A-0638-4916-AD29-9FC8FC07A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057B2B-0D8C-47F2-836B-2E7DD462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1A43F222-E471-8203-87DF-E813B4A33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09452"/>
              </p:ext>
            </p:extLst>
          </p:nvPr>
        </p:nvGraphicFramePr>
        <p:xfrm>
          <a:off x="4225636" y="753340"/>
          <a:ext cx="7875918" cy="5394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5918">
                  <a:extLst>
                    <a:ext uri="{9D8B030D-6E8A-4147-A177-3AD203B41FA5}">
                      <a16:colId xmlns:a16="http://schemas.microsoft.com/office/drawing/2014/main" val="11163805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PRVI I TREĆI RAZRED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61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600" b="1" dirty="0"/>
                        <a:t>MODUL:</a:t>
                      </a:r>
                      <a:r>
                        <a:rPr lang="hr-HR" sz="1600" dirty="0"/>
                        <a:t> Opća kemija u zaštiti okoliša</a:t>
                      </a:r>
                    </a:p>
                    <a:p>
                      <a:pPr lvl="0">
                        <a:buNone/>
                      </a:pPr>
                      <a:r>
                        <a:rPr lang="hr-HR" sz="1600" b="1" dirty="0"/>
                        <a:t>SIU:</a:t>
                      </a:r>
                      <a:r>
                        <a:rPr lang="hr-HR" sz="1600" dirty="0"/>
                        <a:t> Tvari u okolišu</a:t>
                      </a:r>
                    </a:p>
                    <a:p>
                      <a:pPr lvl="0">
                        <a:buNone/>
                      </a:pPr>
                      <a:r>
                        <a:rPr lang="hr-HR" sz="1600" b="1" dirty="0"/>
                        <a:t>IU: </a:t>
                      </a:r>
                      <a:r>
                        <a:rPr lang="hr-HR" sz="1600" dirty="0"/>
                        <a:t>Predvidjeti vrstu kemijske veze i </a:t>
                      </a:r>
                      <a:r>
                        <a:rPr lang="hr-HR" sz="1600" dirty="0" err="1"/>
                        <a:t>međučestična</a:t>
                      </a:r>
                      <a:r>
                        <a:rPr lang="hr-HR" sz="1600" dirty="0"/>
                        <a:t> privlačenja kao njezinu posljedicu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hr-HR" sz="1600" dirty="0"/>
                        <a:t>napisati strukturu molekule vode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hr-HR" sz="1600" dirty="0"/>
                        <a:t>objasniti anomaliju vode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hr-HR" sz="1600" dirty="0"/>
                        <a:t>objasniti ulogu vode kao otapala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71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600" b="1" dirty="0"/>
                        <a:t>Modul</a:t>
                      </a:r>
                      <a:r>
                        <a:rPr lang="hr-HR" sz="1600" dirty="0"/>
                        <a:t>: Osnove ekologije </a:t>
                      </a:r>
                    </a:p>
                    <a:p>
                      <a:pPr lvl="0">
                        <a:buNone/>
                      </a:pPr>
                      <a:r>
                        <a:rPr lang="hr-HR" sz="1600" b="1" dirty="0"/>
                        <a:t>SIU:</a:t>
                      </a:r>
                      <a:r>
                        <a:rPr lang="hr-HR" sz="1600" dirty="0"/>
                        <a:t> 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Osnovne ekološke zakonitosti u očuvanju prirode i okoliša</a:t>
                      </a:r>
                    </a:p>
                    <a:p>
                      <a:pPr marL="0" lvl="0" indent="0">
                        <a:buNone/>
                      </a:pPr>
                      <a:r>
                        <a:rPr lang="hr-HR" sz="1600" b="1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IU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: Opisati obilježja i međuodnose populacija, biocenoza i ekosustava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     Objasniti pojmove: 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</a:rPr>
                        <a:t>kapilarnost, transpiracija, evaporacija, kondenzacija, </a:t>
                      </a:r>
                      <a:endParaRPr lang="hr-HR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</a:rPr>
                        <a:t>     oborine</a:t>
                      </a:r>
                      <a:endParaRPr lang="hr-HR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</a:rPr>
                        <a:t>     Opisati ciklus kruženja vode u prirodi</a:t>
                      </a:r>
                      <a:endParaRPr lang="hr-H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16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hr-HR" sz="1600" b="1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MODUL: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 Fizikalna kemija u zaštiti okoliša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lvl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hr-HR" sz="1600" b="1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SIU: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 Ravnotežni sustavi 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lvl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hr-HR" sz="1600" b="1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IU:</a:t>
                      </a: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 Objasniti fizikalna svojstva voda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,Sans-Serif"/>
                        <a:buChar char="-"/>
                      </a:pPr>
                      <a:r>
                        <a:rPr lang="hr-HR" sz="16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ispitati fizikalna svojstva vode (površinsku napetost, specifičnu toplinu, energijske promjene pri otapanju)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endParaRPr lang="hr-HR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53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C213C0F-E0FC-46CE-8AF6-11DBFACE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hr-HR" sz="3200" b="1">
                <a:solidFill>
                  <a:schemeClr val="bg1"/>
                </a:solidFill>
              </a:rPr>
              <a:t>NAČINI STJECANJA ISHODA: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A040414-4A0D-A6A0-982F-AE503D29DB32}"/>
              </a:ext>
            </a:extLst>
          </p:cNvPr>
          <p:cNvSpPr txBox="1"/>
          <p:nvPr/>
        </p:nvSpPr>
        <p:spPr>
          <a:xfrm>
            <a:off x="4457790" y="583112"/>
            <a:ext cx="61026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 dirty="0"/>
              <a:t>VPUP</a:t>
            </a:r>
            <a:r>
              <a:rPr lang="hr-HR" dirty="0"/>
              <a:t> - vođeni proces učenja i poučavanja</a:t>
            </a:r>
          </a:p>
          <a:p>
            <a:r>
              <a:rPr lang="hr-HR" b="1" dirty="0"/>
              <a:t>UTR</a:t>
            </a:r>
            <a:r>
              <a:rPr lang="hr-HR" dirty="0"/>
              <a:t> - učenje temeljeno na radu</a:t>
            </a:r>
          </a:p>
          <a:p>
            <a:r>
              <a:rPr lang="hr-HR" b="1" dirty="0"/>
              <a:t>SAU</a:t>
            </a:r>
            <a:r>
              <a:rPr lang="hr-HR" dirty="0"/>
              <a:t> - samostalna aktivnost učenika</a:t>
            </a:r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A8838156-F175-EB85-F2CC-D6C926DF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37344"/>
              </p:ext>
            </p:extLst>
          </p:nvPr>
        </p:nvGraphicFramePr>
        <p:xfrm>
          <a:off x="4147704" y="2008909"/>
          <a:ext cx="7963186" cy="3359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59">
                  <a:extLst>
                    <a:ext uri="{9D8B030D-6E8A-4147-A177-3AD203B41FA5}">
                      <a16:colId xmlns:a16="http://schemas.microsoft.com/office/drawing/2014/main" val="2647668368"/>
                    </a:ext>
                  </a:extLst>
                </a:gridCol>
                <a:gridCol w="1071561">
                  <a:extLst>
                    <a:ext uri="{9D8B030D-6E8A-4147-A177-3AD203B41FA5}">
                      <a16:colId xmlns:a16="http://schemas.microsoft.com/office/drawing/2014/main" val="3067195574"/>
                    </a:ext>
                  </a:extLst>
                </a:gridCol>
                <a:gridCol w="1268013">
                  <a:extLst>
                    <a:ext uri="{9D8B030D-6E8A-4147-A177-3AD203B41FA5}">
                      <a16:colId xmlns:a16="http://schemas.microsoft.com/office/drawing/2014/main" val="3913097060"/>
                    </a:ext>
                  </a:extLst>
                </a:gridCol>
                <a:gridCol w="1155616">
                  <a:extLst>
                    <a:ext uri="{9D8B030D-6E8A-4147-A177-3AD203B41FA5}">
                      <a16:colId xmlns:a16="http://schemas.microsoft.com/office/drawing/2014/main" val="4263781221"/>
                    </a:ext>
                  </a:extLst>
                </a:gridCol>
                <a:gridCol w="1592637">
                  <a:extLst>
                    <a:ext uri="{9D8B030D-6E8A-4147-A177-3AD203B41FA5}">
                      <a16:colId xmlns:a16="http://schemas.microsoft.com/office/drawing/2014/main" val="14078906"/>
                    </a:ext>
                  </a:extLst>
                </a:gridCol>
              </a:tblGrid>
              <a:tr h="578166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SIU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VPUP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UTR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err="1"/>
                        <a:t>Ukuban</a:t>
                      </a:r>
                      <a:r>
                        <a:rPr lang="hr-HR" dirty="0"/>
                        <a:t> broj sati u školi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7977"/>
                  </a:ext>
                </a:extLst>
              </a:tr>
              <a:tr h="578166"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Tvari u okolišu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8536141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Osnove rada u kemijskom laboratoriju</a:t>
                      </a:r>
                      <a:endParaRPr lang="hr-HR" dirty="0" err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5812862"/>
                  </a:ext>
                </a:extLst>
              </a:tr>
              <a:tr h="91975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hr-HR" sz="1800" b="0" i="0" u="none" strike="noStrike" noProof="0" dirty="0">
                          <a:latin typeface="Century Gothic"/>
                        </a:rPr>
                        <a:t>Osnovne ekološke zakonitosti u očuvanju prirode i okoliša</a:t>
                      </a:r>
                      <a:endParaRPr lang="sr-Latn-RS" sz="1800" b="0">
                        <a:latin typeface="Century 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677858"/>
                  </a:ext>
                </a:extLst>
              </a:tr>
              <a:tr h="578166"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Ravnotežni sustavi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8137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2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258232D-AF5A-4B7C-97F3-E118338D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chemeClr val="bg1"/>
                </a:solidFill>
              </a:rPr>
              <a:t>MEĐUPREDMETNE TEME: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F2AE4D-24DF-467E-8F0C-3A6E977BC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392" y="2623930"/>
            <a:ext cx="9383408" cy="3287292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90000"/>
              </a:lnSpc>
              <a:buNone/>
            </a:pPr>
            <a:r>
              <a:rPr lang="hr-HR" b="1"/>
              <a:t>pod A.5.3. </a:t>
            </a:r>
            <a:r>
              <a:rPr lang="hr-HR"/>
              <a:t>Upoznaje i kritički sagledava mogućnosti razvoja karijere i profesionalnog usmjeravanja.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hr-HR" b="1" err="1"/>
              <a:t>ikt</a:t>
            </a:r>
            <a:r>
              <a:rPr lang="hr-HR" b="1"/>
              <a:t> A.5.2.</a:t>
            </a:r>
            <a:r>
              <a:rPr lang="hr-HR"/>
              <a:t>Učenik se samostalno služi društvenim mrežama i računalnim oblacima za potrebe učenja i osobnoga razvoja.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hr-HR" b="1" err="1"/>
              <a:t>osr</a:t>
            </a:r>
            <a:r>
              <a:rPr lang="hr-HR" b="1"/>
              <a:t> A.5.1. </a:t>
            </a:r>
            <a:r>
              <a:rPr lang="hr-HR"/>
              <a:t>Razvija sliku o sebi.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r-HR" b="1" err="1"/>
              <a:t>zdr</a:t>
            </a:r>
            <a:r>
              <a:rPr lang="hr-HR" b="1"/>
              <a:t> B.5.1.B </a:t>
            </a:r>
            <a:r>
              <a:rPr lang="hr-HR"/>
              <a:t>Odabire ponašanje sukladno pravilima i normama zajednice.</a:t>
            </a:r>
            <a:r>
              <a:rPr lang="hr-HR" b="1"/>
              <a:t> </a:t>
            </a:r>
            <a:endParaRPr lang="hr-HR"/>
          </a:p>
          <a:p>
            <a:pPr marL="0" indent="0">
              <a:lnSpc>
                <a:spcPct val="90000"/>
              </a:lnSpc>
              <a:buNone/>
            </a:pPr>
            <a:r>
              <a:rPr lang="hr-HR" b="1" err="1"/>
              <a:t>odr</a:t>
            </a:r>
            <a:r>
              <a:rPr lang="hr-HR" b="1"/>
              <a:t> B.5.1.</a:t>
            </a:r>
            <a:r>
              <a:rPr lang="hr-HR"/>
              <a:t> Kritički promišlja o utjecaju našega djelovanja na Zemlju i čovječanstvo.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r-HR" b="1" err="1"/>
              <a:t>uku</a:t>
            </a:r>
            <a:r>
              <a:rPr lang="hr-HR" b="1"/>
              <a:t> D.4/5.2. </a:t>
            </a:r>
            <a:r>
              <a:rPr lang="hr-HR"/>
              <a:t>Učenik ostvaruje dobru komunikaciju s drugima, uspješno surađuje u različitim situacijama i spreman je zatražiti i ponuditi pomoć.</a:t>
            </a:r>
          </a:p>
        </p:txBody>
      </p:sp>
    </p:spTree>
    <p:extLst>
      <p:ext uri="{BB962C8B-B14F-4D97-AF65-F5344CB8AC3E}">
        <p14:creationId xmlns:p14="http://schemas.microsoft.com/office/powerpoint/2010/main" val="23784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F66CA8-96F9-8808-8398-28045751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B05C557-649F-0C77-795B-4BBA4A33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ED1E2AF-E7BF-E1B6-B4BA-53AC4C17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A113466-DBF4-456C-80A4-AA6DF9E6C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40B1C1D-59B5-724D-3934-0DD5918A8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A3D660B-E1D9-C1E5-891E-AED545AC5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A01A61C-8158-BD10-D4F1-56EB207BC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01E0779-386B-25DF-934B-5355545D0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C1DECF75-B4E4-28C5-C645-261CAA692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5543C653-0A7F-362E-D8D3-B857865E4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5A436DA-5810-0DC7-9CEF-24BA2E33C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8823439-46BF-FC4B-6799-9F06D44F2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EBE0427-CFF5-F1C6-9E8A-85F075DD4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B6AE3CA-76EE-40F6-B4DA-C8F136375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E383FF-A0BD-5EED-7215-9D04F5FDE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4F9A749-BA63-5C93-93B2-B437CD090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337BE14F-4BE1-C8B9-273C-36910091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0F0C489F-73D9-FD88-1E5C-20C9C6D64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77A05DB5-5E58-2F74-2E9E-9B2C2AD1D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706850D-8801-DC14-EA38-49AC49B3F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987DDF5F-D8D6-B995-A324-8B57F854E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3EAD1A0-FE75-8250-08F1-D50F23228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DE13CDC9-CE5F-17D6-2BE9-7AD349C6D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B26E2A93-C41B-6414-03CE-6D44947CB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410BD05-03CA-DE87-5B5E-AC018AA97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CFAC6373-78E5-CD61-0718-EF5CA11C5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4CB4BB6C-D3D0-B89E-37F2-913A771EA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20255BC-DE8E-DBEC-C16D-B254055C7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0ECDF0A3-1798-5A7A-0767-2F8DE51E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705C6A2-7B81-DAEE-7518-E06426A29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9B70F92-3532-6269-16F4-DBD36751E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CB081569-3A01-C72C-2D48-4E5FC9894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C0325911-59B7-CE76-9FCF-5704AE257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7A89956B-ACEA-3935-F935-BB8DF5AEF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253A21C9-76BA-DA2B-B501-B2043C77B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68976FCD-DC63-A46A-CDB5-A9E84A8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16062374-A682-82F6-2C0E-EC9922E4A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4BC6475A-AC6A-3C11-E8FA-A919A792F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8351B973-E5F6-8063-632B-D34485CE1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9319C764-C0F0-2E35-CB25-40427C127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2D2A5C8B-C443-743D-6A98-3D7BDE1C4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1EE6125D-E7C1-1693-94B3-7DFB0ACE3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33CFC11B-03DB-55D5-13E2-4F3200027B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3595832-ABD9-0232-F0B4-300EA091E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AE71A820-84E5-DDFD-34C0-F3342EFC8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522C6E6D-A545-BE64-05D8-94BCA3675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3B56BEF2-2F72-43B1-5DF2-D421A3D3D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E456C644-F1FE-1C5D-6596-5D4515376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8DE6AA0C-375E-DA31-7D82-E343A06E7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1C75AD4-E930-77B3-B302-F0C7E3D6D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35D86571-7025-70A2-CC29-0671FEAE5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B60B85E5-4FCF-6F82-46AC-ECD32FFD5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01B4452B-F442-C463-4724-E147AB3A0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FAA495BE-31B6-6DCF-6FB4-240649C1F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2E60413C-1BD1-4F26-CF34-20B261745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85FCFD94-EEFA-D1C3-201B-D31B28CB8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F239D1-3954-1AD5-A0B1-31249680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602" y="2927731"/>
            <a:ext cx="3181597" cy="17952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PRVI  RAZRED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4C503-ECE5-5CA6-A5E3-CF6C4C8C7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602" y="4712513"/>
            <a:ext cx="3181598" cy="1523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OPĆA KEMIJA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Đurđevka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Pecikozić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96278EE-6856-BB8B-ABA4-518872DFB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BC3E58BB-B4C1-B8E0-EC46-BDDFC940F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3" descr="Neobična svojstva vode | Profil Klett">
            <a:extLst>
              <a:ext uri="{FF2B5EF4-FFF2-40B4-BE49-F238E27FC236}">
                <a16:creationId xmlns:a16="http://schemas.microsoft.com/office/drawing/2014/main" id="{662A1F77-8D37-315C-07B9-B98526DD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94" r="21258" b="2"/>
          <a:stretch/>
        </p:blipFill>
        <p:spPr>
          <a:xfrm>
            <a:off x="20" y="10"/>
            <a:ext cx="61003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2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6C6603D-F559-4CD2-92AB-1C1608E3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0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4DEC9C-0FED-BB15-185C-35539874E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AC7569"/>
                </a:solidFill>
              </a:rPr>
              <a:t>Izrada modela molekule vode</a:t>
            </a:r>
          </a:p>
        </p:txBody>
      </p:sp>
      <p:pic>
        <p:nvPicPr>
          <p:cNvPr id="6" name="Rezervirano mjesto sadržaja 3" descr="Slika na kojoj se prikazuje obrt, Kreativne umjetnosti, traka, stacionarno&#10;&#10;Sadržaj koji je generirala umjetna inteligencija možda nije točan.">
            <a:extLst>
              <a:ext uri="{FF2B5EF4-FFF2-40B4-BE49-F238E27FC236}">
                <a16:creationId xmlns:a16="http://schemas.microsoft.com/office/drawing/2014/main" id="{469DC842-81AB-E958-4E6A-6967AD951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1610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7C296A-0617-4D21-AF6B-358A10ABD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rgbClr val="AC75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4D8B6B03-4DCB-4178-B843-7DCD12039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Rezervirano mjesto sadržaja 3" descr="Slika na kojoj se prikazuje obrt, modni dodatak, u dvorani, rukotvorina&#10;&#10;Sadržaj koji je generirala umjetna inteligencija možda nije točan.">
            <a:extLst>
              <a:ext uri="{FF2B5EF4-FFF2-40B4-BE49-F238E27FC236}">
                <a16:creationId xmlns:a16="http://schemas.microsoft.com/office/drawing/2014/main" id="{1D224D24-66EB-505E-961A-AA56E280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5" r="-4" b="-4"/>
          <a:stretch/>
        </p:blipFill>
        <p:spPr>
          <a:xfrm>
            <a:off x="-1552" y="3429000"/>
            <a:ext cx="4646985" cy="3429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DA9979-0841-4105-9C70-00F46A1C4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rgbClr val="AC7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971E19-70B5-3BEC-9731-181E3B43B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340" y="2190466"/>
            <a:ext cx="5976270" cy="1056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Clr>
                <a:srgbClr val="E78BCA"/>
              </a:buClr>
              <a:buNone/>
            </a:pPr>
            <a:r>
              <a:rPr lang="en-US" sz="2000" b="1" dirty="0">
                <a:solidFill>
                  <a:schemeClr val="tx1"/>
                </a:solidFill>
              </a:rPr>
              <a:t>Prvi zadatak: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err="1">
                <a:solidFill>
                  <a:schemeClr val="tx1"/>
                </a:solidFill>
              </a:rPr>
              <a:t>Izraditi</a:t>
            </a:r>
            <a:r>
              <a:rPr lang="en-US" sz="2000" dirty="0">
                <a:solidFill>
                  <a:schemeClr val="tx1"/>
                </a:solidFill>
              </a:rPr>
              <a:t>  model </a:t>
            </a:r>
            <a:r>
              <a:rPr lang="en-US" sz="2000" err="1">
                <a:solidFill>
                  <a:schemeClr val="tx1"/>
                </a:solidFill>
              </a:rPr>
              <a:t>molekule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vode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pazeći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kut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između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veza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err="1">
                <a:solidFill>
                  <a:schemeClr val="tx1"/>
                </a:solidFill>
              </a:rPr>
              <a:t>broj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nepodjeljenih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elektrona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E2ABBB80-5F35-11EA-4A7F-1BC630B52D8A}"/>
              </a:ext>
            </a:extLst>
          </p:cNvPr>
          <p:cNvCxnSpPr/>
          <p:nvPr/>
        </p:nvCxnSpPr>
        <p:spPr>
          <a:xfrm flipV="1">
            <a:off x="4132121" y="5529445"/>
            <a:ext cx="1395865" cy="42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59CF7B92-562A-F5AC-4691-32861478B39D}"/>
              </a:ext>
            </a:extLst>
          </p:cNvPr>
          <p:cNvSpPr txBox="1"/>
          <p:nvPr/>
        </p:nvSpPr>
        <p:spPr>
          <a:xfrm>
            <a:off x="5631872" y="5389166"/>
            <a:ext cx="3945110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000" b="1" dirty="0">
                <a:solidFill>
                  <a:srgbClr val="C00000"/>
                </a:solidFill>
              </a:rPr>
              <a:t>Povezivanje molekula vode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7EFC36F-EFF7-7BDF-42ED-72376F2D2D69}"/>
              </a:ext>
            </a:extLst>
          </p:cNvPr>
          <p:cNvSpPr txBox="1"/>
          <p:nvPr/>
        </p:nvSpPr>
        <p:spPr>
          <a:xfrm>
            <a:off x="5523134" y="3550858"/>
            <a:ext cx="622468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hr-HR" sz="2000" b="1" dirty="0"/>
              <a:t>Drugi zadatak: </a:t>
            </a:r>
            <a:r>
              <a:rPr lang="hr-HR" sz="2000" dirty="0"/>
              <a:t>Međusobno povezati modele molekula vode vodikovom vezom.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195649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00CAC8-93AB-46BB-F7BA-571494C0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013" y="227350"/>
            <a:ext cx="9505041" cy="791847"/>
          </a:xfrm>
        </p:spPr>
        <p:txBody>
          <a:bodyPr/>
          <a:lstStyle/>
          <a:p>
            <a:r>
              <a:rPr lang="hr-HR" b="1" dirty="0"/>
              <a:t>Izrada plakata</a:t>
            </a:r>
          </a:p>
        </p:txBody>
      </p:sp>
      <p:pic>
        <p:nvPicPr>
          <p:cNvPr id="13" name="Rezervirano mjesto sadržaja 12" descr="Slika na kojoj se prikazuje tekst, stacionarno&#10;&#10;Sadržaj koji je generirala umjetna inteligencija možda nije točan.">
            <a:extLst>
              <a:ext uri="{FF2B5EF4-FFF2-40B4-BE49-F238E27FC236}">
                <a16:creationId xmlns:a16="http://schemas.microsoft.com/office/drawing/2014/main" id="{413B6CBD-5BE5-5CB2-6917-6852AB90E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87" y="1018872"/>
            <a:ext cx="6906825" cy="4659527"/>
          </a:xfr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9F981E92-382E-B4D1-A07D-BB814F2C0BF0}"/>
              </a:ext>
            </a:extLst>
          </p:cNvPr>
          <p:cNvSpPr txBox="1"/>
          <p:nvPr/>
        </p:nvSpPr>
        <p:spPr>
          <a:xfrm>
            <a:off x="7320841" y="303378"/>
            <a:ext cx="4781715" cy="6309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400" b="1" dirty="0"/>
              <a:t>Treći zadatak: </a:t>
            </a:r>
          </a:p>
          <a:p>
            <a:endParaRPr lang="hr-HR" sz="2000" dirty="0"/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Označiti elektronegativnost atoma u molekuli vode i objasniti gustoću elektronskog oblaka oko atoma, </a:t>
            </a:r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Primijeniti simboliku za označavanje gustoće elektronskog oblaka, </a:t>
            </a:r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Objasniti karakter kovalentne veze između atoma i prikazati usmjerenost veze,</a:t>
            </a:r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Naznačiti kut između veza u molekuli vode,</a:t>
            </a:r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Iščitati grafički prikaz ovisnost gustoće vode o temperaturi,</a:t>
            </a:r>
          </a:p>
          <a:p>
            <a:pPr marL="285750" indent="-285750">
              <a:buFont typeface="Calibri"/>
              <a:buChar char="-"/>
            </a:pPr>
            <a:r>
              <a:rPr lang="hr-HR" sz="2000" dirty="0"/>
              <a:t>Objasniti anomaliju vode i povezati je s </a:t>
            </a:r>
            <a:r>
              <a:rPr lang="hr-HR" sz="2000" dirty="0" err="1"/>
              <a:t>međumolekulskom</a:t>
            </a:r>
            <a:r>
              <a:rPr lang="hr-HR" sz="2000" dirty="0"/>
              <a:t> interakcijom i vodikovim vezama.</a:t>
            </a:r>
          </a:p>
          <a:p>
            <a:pPr marL="285750" indent="-285750">
              <a:buFont typeface="Calibri"/>
              <a:buChar char="-"/>
            </a:pPr>
            <a:endParaRPr lang="hr-HR" sz="2000" dirty="0"/>
          </a:p>
          <a:p>
            <a:pPr marL="285750" indent="-285750">
              <a:buFont typeface="Calibri"/>
              <a:buChar char="-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163652523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Pramen</vt:lpstr>
      <vt:lpstr>OBILJEŽAVANJE MEĐUNARODNOG DANA VODA 22.05.2025.</vt:lpstr>
      <vt:lpstr>OPIS AKTIVNOSTI:</vt:lpstr>
      <vt:lpstr>CILJEVI:</vt:lpstr>
      <vt:lpstr>ISHODI UČENJA:</vt:lpstr>
      <vt:lpstr>NAČINI STJECANJA ISHODA:</vt:lpstr>
      <vt:lpstr>MEĐUPREDMETNE TEME:</vt:lpstr>
      <vt:lpstr>PRVI  RAZRED</vt:lpstr>
      <vt:lpstr>Izrada modela molekule vode</vt:lpstr>
      <vt:lpstr>Izrada plakata</vt:lpstr>
      <vt:lpstr>Opća kemija, vježbe</vt:lpstr>
      <vt:lpstr>PRVI RAZRED</vt:lpstr>
      <vt:lpstr>Kruženje vode u biljkama</vt:lpstr>
      <vt:lpstr>Različiti modeli kruženja vode </vt:lpstr>
      <vt:lpstr>TREĆI RAZRED</vt:lpstr>
      <vt:lpstr>POKUS: ISPITIVANJE POVRŠINSKE NAPETOSTI VODE S IGLOM  </vt:lpstr>
      <vt:lpstr>POKUS S TOPLINSKIM KAPACITETOM </vt:lpstr>
      <vt:lpstr>Izračunavanje ukupno primljene topline: </vt:lpstr>
      <vt:lpstr>POKUS: VODA KAO UNIVERZALNO OTAPALO </vt:lpstr>
      <vt:lpstr>POKUS: OTAPANJE RAZLIČITIH SOLI U VODI I PROMJENE ENERGIJE</vt:lpstr>
      <vt:lpstr>IZRADA PLAKATA: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OBILJEŽAVANJE MEĐUNARODNOG DANA VODA 22.05.2025.</dc:title>
  <dc:creator>Jelena Danilović Zurnić</dc:creator>
  <cp:revision>1071</cp:revision>
  <dcterms:created xsi:type="dcterms:W3CDTF">2025-03-13T17:09:39Z</dcterms:created>
  <dcterms:modified xsi:type="dcterms:W3CDTF">2025-04-04T13:23:32Z</dcterms:modified>
</cp:coreProperties>
</file>