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629F-4A82-4B41-8C7E-EE6AA1FC8885}" type="datetimeFigureOut">
              <a:rPr lang="hr-HR" smtClean="0"/>
              <a:t>2.12.2014.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1AB9-6EE0-42D9-A3ED-4B8C8BE679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434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629F-4A82-4B41-8C7E-EE6AA1FC8885}" type="datetimeFigureOut">
              <a:rPr lang="hr-HR" smtClean="0"/>
              <a:t>2.12.2014.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1AB9-6EE0-42D9-A3ED-4B8C8BE679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6412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629F-4A82-4B41-8C7E-EE6AA1FC8885}" type="datetimeFigureOut">
              <a:rPr lang="hr-HR" smtClean="0"/>
              <a:t>2.12.2014.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1AB9-6EE0-42D9-A3ED-4B8C8BE679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8764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629F-4A82-4B41-8C7E-EE6AA1FC8885}" type="datetimeFigureOut">
              <a:rPr lang="hr-HR" smtClean="0"/>
              <a:t>2.12.2014.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1AB9-6EE0-42D9-A3ED-4B8C8BE679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1737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629F-4A82-4B41-8C7E-EE6AA1FC8885}" type="datetimeFigureOut">
              <a:rPr lang="hr-HR" smtClean="0"/>
              <a:t>2.12.2014.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1AB9-6EE0-42D9-A3ED-4B8C8BE679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626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629F-4A82-4B41-8C7E-EE6AA1FC8885}" type="datetimeFigureOut">
              <a:rPr lang="hr-HR" smtClean="0"/>
              <a:t>2.12.2014.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1AB9-6EE0-42D9-A3ED-4B8C8BE679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879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629F-4A82-4B41-8C7E-EE6AA1FC8885}" type="datetimeFigureOut">
              <a:rPr lang="hr-HR" smtClean="0"/>
              <a:t>2.12.2014.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1AB9-6EE0-42D9-A3ED-4B8C8BE679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274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629F-4A82-4B41-8C7E-EE6AA1FC8885}" type="datetimeFigureOut">
              <a:rPr lang="hr-HR" smtClean="0"/>
              <a:t>2.12.2014.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1AB9-6EE0-42D9-A3ED-4B8C8BE679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602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629F-4A82-4B41-8C7E-EE6AA1FC8885}" type="datetimeFigureOut">
              <a:rPr lang="hr-HR" smtClean="0"/>
              <a:t>2.12.2014.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1AB9-6EE0-42D9-A3ED-4B8C8BE679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222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629F-4A82-4B41-8C7E-EE6AA1FC8885}" type="datetimeFigureOut">
              <a:rPr lang="hr-HR" smtClean="0"/>
              <a:t>2.12.2014.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1AB9-6EE0-42D9-A3ED-4B8C8BE679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5213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629F-4A82-4B41-8C7E-EE6AA1FC8885}" type="datetimeFigureOut">
              <a:rPr lang="hr-HR" smtClean="0"/>
              <a:t>2.12.2014.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1AB9-6EE0-42D9-A3ED-4B8C8BE679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959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A629F-4A82-4B41-8C7E-EE6AA1FC8885}" type="datetimeFigureOut">
              <a:rPr lang="hr-HR" smtClean="0"/>
              <a:t>2.12.2014.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51AB9-6EE0-42D9-A3ED-4B8C8BE679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807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5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NEMOGUĆE FIGURE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hr-HR" sz="3600" b="1" i="1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0070C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konstrukcije</a:t>
            </a:r>
            <a:endParaRPr lang="hr-HR" b="1" i="1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rgbClr val="0070C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55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1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NEMOGUĆE FIGURE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hr-HR" sz="2400" b="1" i="1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0070C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konstrukcije</a:t>
            </a:r>
            <a:endParaRPr lang="hr-HR" sz="2400" b="1" i="1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rgbClr val="0070C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1720" y="1298377"/>
            <a:ext cx="5040560" cy="54429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1511660" y="836712"/>
            <a:ext cx="6120680" cy="46166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rgbClr val="C00000"/>
                </a:solidFill>
                <a:latin typeface="Bookman Old Style" pitchFamily="18" charset="0"/>
              </a:rPr>
              <a:t>Nemogući pravokutnik - korak 1.</a:t>
            </a:r>
            <a:endParaRPr lang="hr-HR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884" y="1412776"/>
            <a:ext cx="4310233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3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1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NEMOGUĆE FIGURE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hr-HR" sz="2400" b="1" i="1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0070C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konstrukcije</a:t>
            </a:r>
            <a:endParaRPr lang="hr-HR" sz="2400" b="1" i="1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rgbClr val="0070C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1720" y="1298377"/>
            <a:ext cx="5040560" cy="54429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1511660" y="836712"/>
            <a:ext cx="6120680" cy="46166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rgbClr val="C00000"/>
                </a:solidFill>
                <a:latin typeface="Bookman Old Style" pitchFamily="18" charset="0"/>
              </a:rPr>
              <a:t>Nemogući pravokutnik - korak 2.</a:t>
            </a:r>
            <a:endParaRPr lang="hr-HR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20" y="1320145"/>
            <a:ext cx="4291561" cy="542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1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1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NEMOGUĆE FIGURE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hr-HR" sz="2400" b="1" i="1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0070C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konstrukcije</a:t>
            </a:r>
            <a:endParaRPr lang="hr-HR" sz="2400" b="1" i="1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rgbClr val="0070C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1720" y="1298377"/>
            <a:ext cx="5040560" cy="54429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1511660" y="836712"/>
            <a:ext cx="6120680" cy="46166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rgbClr val="C00000"/>
                </a:solidFill>
                <a:latin typeface="Bookman Old Style" pitchFamily="18" charset="0"/>
              </a:rPr>
              <a:t>Nemogući pravokutnik - korak 3.</a:t>
            </a:r>
            <a:endParaRPr lang="hr-HR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514" y="1298377"/>
            <a:ext cx="4438972" cy="544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9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1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NEMOGUĆE FIGURE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hr-HR" sz="2400" b="1" i="1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0070C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konstrukcije</a:t>
            </a:r>
            <a:endParaRPr lang="hr-HR" sz="2400" b="1" i="1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rgbClr val="0070C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1298377"/>
            <a:ext cx="8784976" cy="54429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1511660" y="836712"/>
            <a:ext cx="6120680" cy="46166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rgbClr val="C00000"/>
                </a:solidFill>
                <a:latin typeface="Bookman Old Style" pitchFamily="18" charset="0"/>
              </a:rPr>
              <a:t>Naravno, nije to sve ...</a:t>
            </a:r>
            <a:endParaRPr lang="hr-HR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98377"/>
            <a:ext cx="5934468" cy="3630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018" y="4762140"/>
            <a:ext cx="2806454" cy="183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7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1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NEMOGUĆE FIGURE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hr-HR" sz="2400" b="1" i="1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0070C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konstrukcije</a:t>
            </a:r>
            <a:endParaRPr lang="hr-HR" sz="2400" b="1" i="1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rgbClr val="0070C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5656" y="1298377"/>
            <a:ext cx="6192688" cy="54429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1511660" y="836712"/>
            <a:ext cx="6120680" cy="46166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rgbClr val="C00000"/>
                </a:solidFill>
                <a:latin typeface="Bookman Old Style" pitchFamily="18" charset="0"/>
              </a:rPr>
              <a:t>Naravno, nije to sve ...</a:t>
            </a:r>
            <a:endParaRPr lang="hr-HR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44659"/>
            <a:ext cx="3096344" cy="51526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168225"/>
            <a:ext cx="1568202" cy="232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1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NEMGOUĆE FIUGRE</a:t>
            </a: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</a:t>
            </a:r>
            <a:r>
              <a:rPr lang="hr-HR" sz="2400" b="1" i="1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0070C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kosntruckije</a:t>
            </a:r>
            <a:endParaRPr lang="hr-HR" sz="2400" b="1" i="1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rgbClr val="0070C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5616" y="1772816"/>
            <a:ext cx="6840760" cy="4536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2112526"/>
            <a:ext cx="6120680" cy="390876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rgbClr val="C00000"/>
                </a:solidFill>
                <a:latin typeface="Bookman Old Style" pitchFamily="18" charset="0"/>
              </a:rPr>
              <a:t>I </a:t>
            </a:r>
            <a:r>
              <a:rPr lang="hr-HR" sz="2000" b="1" dirty="0">
                <a:solidFill>
                  <a:srgbClr val="C00000"/>
                </a:solidFill>
                <a:latin typeface="Bookman Old Style" pitchFamily="18" charset="0"/>
              </a:rPr>
              <a:t>kada </a:t>
            </a:r>
            <a:r>
              <a:rPr lang="hr-HR" sz="2000" b="1" dirty="0" smtClean="0">
                <a:solidFill>
                  <a:srgbClr val="C00000"/>
                </a:solidFill>
                <a:latin typeface="Bookman Old Style" pitchFamily="18" charset="0"/>
              </a:rPr>
              <a:t>netšo </a:t>
            </a:r>
            <a:r>
              <a:rPr lang="hr-HR" sz="2000" b="1" dirty="0">
                <a:solidFill>
                  <a:srgbClr val="C00000"/>
                </a:solidFill>
                <a:latin typeface="Bookman Old Style" pitchFamily="18" charset="0"/>
              </a:rPr>
              <a:t>vidtie, </a:t>
            </a:r>
            <a:r>
              <a:rPr lang="hr-HR" sz="2000" b="1" dirty="0" smtClean="0">
                <a:solidFill>
                  <a:srgbClr val="C00000"/>
                </a:solidFill>
                <a:latin typeface="Bookman Old Style" pitchFamily="18" charset="0"/>
              </a:rPr>
              <a:t>čuejte </a:t>
            </a:r>
            <a:r>
              <a:rPr lang="hr-HR" sz="2000" b="1" dirty="0">
                <a:solidFill>
                  <a:srgbClr val="C00000"/>
                </a:solidFill>
                <a:latin typeface="Bookman Old Style" pitchFamily="18" charset="0"/>
              </a:rPr>
              <a:t>ili </a:t>
            </a:r>
            <a:r>
              <a:rPr lang="hr-HR" sz="2000" b="1" dirty="0" smtClean="0">
                <a:solidFill>
                  <a:srgbClr val="C00000"/>
                </a:solidFill>
                <a:latin typeface="Bookman Old Style" pitchFamily="18" charset="0"/>
              </a:rPr>
              <a:t>oddirente zaiptatje </a:t>
            </a:r>
            <a:r>
              <a:rPr lang="hr-HR" sz="2000" b="1" dirty="0" smtClean="0">
                <a:solidFill>
                  <a:srgbClr val="C00000"/>
                </a:solidFill>
                <a:latin typeface="Bookman Old Style" pitchFamily="18" charset="0"/>
              </a:rPr>
              <a:t>se:</a:t>
            </a:r>
          </a:p>
          <a:p>
            <a:pPr algn="ctr"/>
            <a:r>
              <a:rPr lang="hr-HR" sz="2000" b="1" dirty="0" smtClean="0">
                <a:solidFill>
                  <a:srgbClr val="C00000"/>
                </a:solidFill>
                <a:latin typeface="Bookman Old Style" pitchFamily="18" charset="0"/>
              </a:rPr>
              <a:t>DA LI JE TO STAVRNO?</a:t>
            </a:r>
          </a:p>
          <a:p>
            <a:pPr algn="ctr"/>
            <a:r>
              <a:rPr lang="hr-HR" sz="2000" b="1" dirty="0" smtClean="0">
                <a:solidFill>
                  <a:srgbClr val="C00000"/>
                </a:solidFill>
                <a:latin typeface="Bookman Old Style" pitchFamily="18" charset="0"/>
              </a:rPr>
              <a:t>JE LI </a:t>
            </a:r>
            <a:r>
              <a:rPr lang="hr-HR" sz="2000" b="1" dirty="0">
                <a:solidFill>
                  <a:srgbClr val="C00000"/>
                </a:solidFill>
                <a:latin typeface="Bookman Old Style" pitchFamily="18" charset="0"/>
              </a:rPr>
              <a:t>TO </a:t>
            </a:r>
            <a:r>
              <a:rPr lang="hr-HR" sz="2000" b="1" dirty="0" smtClean="0">
                <a:solidFill>
                  <a:srgbClr val="C00000"/>
                </a:solidFill>
                <a:latin typeface="Bookman Old Style" pitchFamily="18" charset="0"/>
              </a:rPr>
              <a:t>MGOUĆE</a:t>
            </a:r>
            <a:r>
              <a:rPr lang="hr-HR" sz="2000" b="1" dirty="0" smtClean="0">
                <a:solidFill>
                  <a:srgbClr val="C00000"/>
                </a:solidFill>
                <a:latin typeface="Bookman Old Style" pitchFamily="18" charset="0"/>
              </a:rPr>
              <a:t>?</a:t>
            </a:r>
          </a:p>
          <a:p>
            <a:pPr algn="ctr"/>
            <a:endParaRPr lang="hr-HR" sz="24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hr-HR" sz="2400" b="1" dirty="0" smtClean="0">
                <a:solidFill>
                  <a:srgbClr val="C00000"/>
                </a:solidFill>
                <a:latin typeface="Bookman Old Style" pitchFamily="18" charset="0"/>
              </a:rPr>
              <a:t>Poukšajte </a:t>
            </a:r>
            <a:r>
              <a:rPr lang="hr-HR" sz="2400" b="1" dirty="0">
                <a:solidFill>
                  <a:srgbClr val="C00000"/>
                </a:solidFill>
                <a:latin typeface="Bookman Old Style" pitchFamily="18" charset="0"/>
              </a:rPr>
              <a:t>i </a:t>
            </a:r>
            <a:r>
              <a:rPr lang="hr-HR" sz="2400" b="1" dirty="0" smtClean="0">
                <a:solidFill>
                  <a:srgbClr val="C00000"/>
                </a:solidFill>
                <a:latin typeface="Bookman Old Style" pitchFamily="18" charset="0"/>
              </a:rPr>
              <a:t>zapatmiti</a:t>
            </a:r>
            <a:r>
              <a:rPr lang="hr-HR" sz="2400" b="1" dirty="0" smtClean="0">
                <a:solidFill>
                  <a:srgbClr val="C00000"/>
                </a:solidFill>
                <a:latin typeface="Bookman Old Style" pitchFamily="18" charset="0"/>
              </a:rPr>
              <a:t>:</a:t>
            </a:r>
          </a:p>
          <a:p>
            <a:pPr algn="ctr"/>
            <a:endParaRPr lang="hr-HR" sz="24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just"/>
            <a:r>
              <a:rPr lang="hr-HR" sz="2400" b="1" dirty="0" smtClean="0">
                <a:solidFill>
                  <a:srgbClr val="C00000"/>
                </a:solidFill>
                <a:latin typeface="Bookman Old Style" pitchFamily="18" charset="0"/>
              </a:rPr>
              <a:t>Oko (i otsala osj</a:t>
            </a:r>
            <a:r>
              <a:rPr lang="hr-HR" sz="2400" b="1" dirty="0">
                <a:solidFill>
                  <a:srgbClr val="C00000"/>
                </a:solidFill>
                <a:latin typeface="Bookman Old Style" pitchFamily="18" charset="0"/>
              </a:rPr>
              <a:t>t</a:t>
            </a:r>
            <a:r>
              <a:rPr lang="hr-HR" sz="2400" b="1" dirty="0" smtClean="0">
                <a:solidFill>
                  <a:srgbClr val="C00000"/>
                </a:solidFill>
                <a:latin typeface="Bookman Old Style" pitchFamily="18" charset="0"/>
              </a:rPr>
              <a:t>eila) samo pirmaju vajnske pod</a:t>
            </a:r>
            <a:r>
              <a:rPr lang="hr-HR" sz="2400" b="1" dirty="0">
                <a:solidFill>
                  <a:srgbClr val="C00000"/>
                </a:solidFill>
                <a:latin typeface="Bookman Old Style" pitchFamily="18" charset="0"/>
              </a:rPr>
              <a:t>ž</a:t>
            </a:r>
            <a:r>
              <a:rPr lang="hr-HR" sz="2400" b="1" dirty="0" smtClean="0">
                <a:solidFill>
                  <a:srgbClr val="C00000"/>
                </a:solidFill>
                <a:latin typeface="Bookman Old Style" pitchFamily="18" charset="0"/>
              </a:rPr>
              <a:t>araje koji odalze u OMZAK koji st</a:t>
            </a:r>
            <a:r>
              <a:rPr lang="hr-HR" sz="2400" b="1" dirty="0">
                <a:solidFill>
                  <a:srgbClr val="C00000"/>
                </a:solidFill>
                <a:latin typeface="Bookman Old Style" pitchFamily="18" charset="0"/>
              </a:rPr>
              <a:t>r</a:t>
            </a:r>
            <a:r>
              <a:rPr lang="hr-HR" sz="2400" b="1" dirty="0" smtClean="0">
                <a:solidFill>
                  <a:srgbClr val="C00000"/>
                </a:solidFill>
                <a:latin typeface="Bookman Old Style" pitchFamily="18" charset="0"/>
              </a:rPr>
              <a:t>ava kon</a:t>
            </a:r>
            <a:r>
              <a:rPr lang="hr-HR" sz="2400" b="1" dirty="0">
                <a:solidFill>
                  <a:srgbClr val="C00000"/>
                </a:solidFill>
                <a:latin typeface="Bookman Old Style" pitchFamily="18" charset="0"/>
              </a:rPr>
              <a:t>č</a:t>
            </a:r>
            <a:r>
              <a:rPr lang="hr-HR" sz="2400" b="1" dirty="0" smtClean="0">
                <a:solidFill>
                  <a:srgbClr val="C00000"/>
                </a:solidFill>
                <a:latin typeface="Bookman Old Style" pitchFamily="18" charset="0"/>
              </a:rPr>
              <a:t>anu silku o sviejtu oko nas!</a:t>
            </a:r>
            <a:endParaRPr lang="hr-HR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68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1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NEMOGUĆE FIGURE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hr-HR" sz="2400" b="1" i="1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0070C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konstrukcije</a:t>
            </a:r>
            <a:endParaRPr lang="hr-HR" sz="2400" b="1" i="1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rgbClr val="0070C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8080" y="933331"/>
            <a:ext cx="2192491" cy="46166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rgbClr val="C00000"/>
                </a:solidFill>
                <a:latin typeface="Bookman Old Style" pitchFamily="18" charset="0"/>
              </a:rPr>
              <a:t>Primjeri:</a:t>
            </a:r>
            <a:endParaRPr lang="hr-HR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62948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192" y="1819870"/>
            <a:ext cx="22860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00192" y="1819870"/>
            <a:ext cx="22860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080" y="4051293"/>
            <a:ext cx="1819275" cy="2505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62462"/>
            <a:ext cx="2219325" cy="20669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480" y="437990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6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1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NEMOGUĆE FIGURE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hr-HR" sz="2400" b="1" i="1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0070C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konstrukcije</a:t>
            </a:r>
            <a:endParaRPr lang="hr-HR" sz="2400" b="1" i="1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rgbClr val="0070C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484784"/>
            <a:ext cx="2295525" cy="1990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3848" y="933331"/>
            <a:ext cx="3120144" cy="46166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rgbClr val="C00000"/>
                </a:solidFill>
                <a:latin typeface="Bookman Old Style" pitchFamily="18" charset="0"/>
              </a:rPr>
              <a:t>Penrose triangle:</a:t>
            </a:r>
            <a:endParaRPr lang="hr-HR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229200"/>
            <a:ext cx="2266419" cy="10980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774732"/>
            <a:ext cx="1868017" cy="12420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518" y="1774733"/>
            <a:ext cx="1734395" cy="12991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08" y="3487792"/>
            <a:ext cx="1641765" cy="1488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937" y="5072203"/>
            <a:ext cx="1589336" cy="16691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487792"/>
            <a:ext cx="1973584" cy="13133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019" y="3645024"/>
            <a:ext cx="1841278" cy="125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0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67744" y="1772816"/>
            <a:ext cx="4608512" cy="48965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1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NEMOGUĆE FIGURE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hr-HR" sz="2400" b="1" i="1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0070C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konstrukcije</a:t>
            </a:r>
            <a:endParaRPr lang="hr-HR" sz="2400" b="1" i="1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rgbClr val="0070C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5596" y="836712"/>
            <a:ext cx="7344816" cy="830997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rgbClr val="C00000"/>
                </a:solidFill>
                <a:latin typeface="Bookman Old Style" pitchFamily="18" charset="0"/>
              </a:rPr>
              <a:t>Konstrukcija Penrose-ovog trokuta pomoću izometrijske mreže (korak 1.):</a:t>
            </a:r>
            <a:endParaRPr lang="hr-HR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498" y="2060848"/>
            <a:ext cx="404172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5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79712" y="1556792"/>
            <a:ext cx="5112568" cy="51125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1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NEMOGUĆE FIGURE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hr-HR" sz="2400" b="1" i="1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0070C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konstrukcije</a:t>
            </a:r>
            <a:endParaRPr lang="hr-HR" sz="2400" b="1" i="1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rgbClr val="0070C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2889" y="836712"/>
            <a:ext cx="1998222" cy="46166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rgbClr val="C00000"/>
                </a:solidFill>
                <a:latin typeface="Bookman Old Style" pitchFamily="18" charset="0"/>
              </a:rPr>
              <a:t>korak 2.</a:t>
            </a:r>
            <a:endParaRPr lang="hr-HR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920" y="1684743"/>
            <a:ext cx="4600160" cy="481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6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1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NEMOGUĆE FIGURE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hr-HR" sz="2400" b="1" i="1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0070C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konstrukcije</a:t>
            </a:r>
            <a:endParaRPr lang="hr-HR" sz="2400" b="1" i="1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rgbClr val="0070C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1720" y="1556792"/>
            <a:ext cx="4968552" cy="51125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3572889" y="836712"/>
            <a:ext cx="1998222" cy="46166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rgbClr val="C00000"/>
                </a:solidFill>
                <a:latin typeface="Bookman Old Style" pitchFamily="18" charset="0"/>
              </a:rPr>
              <a:t>korak 3.</a:t>
            </a:r>
            <a:endParaRPr lang="hr-HR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832" y="1598255"/>
            <a:ext cx="4468336" cy="483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6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1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NEMOGUĆE FIGURE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hr-HR" sz="2400" b="1" i="1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0070C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konstrukcije</a:t>
            </a:r>
            <a:endParaRPr lang="hr-HR" sz="2400" b="1" i="1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rgbClr val="0070C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9712" y="1556792"/>
            <a:ext cx="5112568" cy="51125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251" y="1668360"/>
            <a:ext cx="4571498" cy="4856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2889" y="836712"/>
            <a:ext cx="1998222" cy="46166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rgbClr val="C00000"/>
                </a:solidFill>
                <a:latin typeface="Bookman Old Style" pitchFamily="18" charset="0"/>
              </a:rPr>
              <a:t>korak 4.</a:t>
            </a:r>
            <a:endParaRPr lang="hr-HR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66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1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NEMOGUĆE FIGURE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hr-HR" sz="2400" b="1" i="1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0070C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konstrukcije</a:t>
            </a:r>
            <a:endParaRPr lang="hr-HR" sz="2400" b="1" i="1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rgbClr val="0070C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9712" y="1556792"/>
            <a:ext cx="5184576" cy="51125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3572889" y="836712"/>
            <a:ext cx="1998222" cy="46166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rgbClr val="C00000"/>
                </a:solidFill>
                <a:latin typeface="Bookman Old Style" pitchFamily="18" charset="0"/>
              </a:rPr>
              <a:t>korak 5.</a:t>
            </a:r>
            <a:endParaRPr lang="hr-HR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876" y="1622640"/>
            <a:ext cx="4534248" cy="489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6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4595" y="1310083"/>
            <a:ext cx="6034811" cy="5559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1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NEMOGUĆE FIGURE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hr-HR" sz="2400" b="1" i="1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0070C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konstrukcije</a:t>
            </a:r>
            <a:endParaRPr lang="hr-HR" sz="2400" b="1" i="1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rgbClr val="0070C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1660" y="836712"/>
            <a:ext cx="6120680" cy="46166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rgbClr val="C00000"/>
                </a:solidFill>
                <a:latin typeface="Bookman Old Style" pitchFamily="18" charset="0"/>
              </a:rPr>
              <a:t>3D mreža</a:t>
            </a:r>
            <a:endParaRPr lang="hr-HR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66415"/>
            <a:ext cx="3170347" cy="54469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56176" y="1772816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  <a:latin typeface="Bookman Old Style" pitchFamily="18" charset="0"/>
              </a:rPr>
              <a:t>reži</a:t>
            </a:r>
            <a:endParaRPr lang="hr-HR" sz="2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6176" y="2132856"/>
            <a:ext cx="1204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00B0F0"/>
                </a:solidFill>
                <a:latin typeface="Bookman Old Style" pitchFamily="18" charset="0"/>
              </a:rPr>
              <a:t>savijaj</a:t>
            </a:r>
            <a:endParaRPr lang="hr-HR" sz="2400" b="1" dirty="0">
              <a:solidFill>
                <a:srgbClr val="00B0F0"/>
              </a:solidFill>
              <a:latin typeface="Bookman Old Style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157192"/>
            <a:ext cx="1973584" cy="131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0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154</Words>
  <Application>Microsoft Office PowerPoint</Application>
  <PresentationFormat>On-screen Show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NEMOGUĆE FIGURE konstrukcije</vt:lpstr>
      <vt:lpstr>NEMOGUĆE FIGURE  konstrukcije</vt:lpstr>
      <vt:lpstr>NEMOGUĆE FIGURE  konstrukcije</vt:lpstr>
      <vt:lpstr>NEMOGUĆE FIGURE  konstrukcije</vt:lpstr>
      <vt:lpstr>NEMOGUĆE FIGURE  konstrukcije</vt:lpstr>
      <vt:lpstr>NEMOGUĆE FIGURE  konstrukcije</vt:lpstr>
      <vt:lpstr>NEMOGUĆE FIGURE  konstrukcije</vt:lpstr>
      <vt:lpstr>NEMOGUĆE FIGURE  konstrukcije</vt:lpstr>
      <vt:lpstr>NEMOGUĆE FIGURE  konstrukcije</vt:lpstr>
      <vt:lpstr>NEMOGUĆE FIGURE  konstrukcije</vt:lpstr>
      <vt:lpstr>NEMOGUĆE FIGURE  konstrukcije</vt:lpstr>
      <vt:lpstr>NEMOGUĆE FIGURE  konstrukcije</vt:lpstr>
      <vt:lpstr>NEMOGUĆE FIGURE  konstrukcije</vt:lpstr>
      <vt:lpstr>NEMOGUĆE FIGURE  konstrukcije</vt:lpstr>
      <vt:lpstr>NEMGOUĆE FIUGRE  kosntruckije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Predrag</dc:creator>
  <cp:lastModifiedBy>Predrag</cp:lastModifiedBy>
  <cp:revision>21</cp:revision>
  <dcterms:created xsi:type="dcterms:W3CDTF">2014-11-23T11:20:12Z</dcterms:created>
  <dcterms:modified xsi:type="dcterms:W3CDTF">2014-12-02T20:01:05Z</dcterms:modified>
</cp:coreProperties>
</file>