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aewnnnd3XinayT/2LuumUYqpX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slajd" type="title">
  <p:cSld name="TITLE">
    <p:spTree>
      <p:nvGrpSpPr>
        <p:cNvPr id="1" name="Shape 21"/>
        <p:cNvGrpSpPr/>
        <p:nvPr/>
      </p:nvGrpSpPr>
      <p:grpSpPr>
        <a:xfrm>
          <a:off x="0" y="0"/>
          <a:ext cx="0" cy="0"/>
          <a:chOff x="0" y="0"/>
          <a:chExt cx="0" cy="0"/>
        </a:xfrm>
      </p:grpSpPr>
      <p:sp>
        <p:nvSpPr>
          <p:cNvPr id="22" name="Google Shape;22;p3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4" name="Google Shape;24;p3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dirty="0"/>
          </a:p>
        </p:txBody>
      </p:sp>
      <p:sp>
        <p:nvSpPr>
          <p:cNvPr id="26" name="Google Shape;26;p3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ska slika s opisom">
  <p:cSld name="Panoramska slika s opisom">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81" name="Google Shape;81;p4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2" name="Google Shape;82;p4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84" name="Google Shape;84;p4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slov i opis">
  <p:cSld name="Naslov i opis">
    <p:spTree>
      <p:nvGrpSpPr>
        <p:cNvPr id="1" name="Shape 85"/>
        <p:cNvGrpSpPr/>
        <p:nvPr/>
      </p:nvGrpSpPr>
      <p:grpSpPr>
        <a:xfrm>
          <a:off x="0" y="0"/>
          <a:ext cx="0" cy="0"/>
          <a:chOff x="0" y="0"/>
          <a:chExt cx="0" cy="0"/>
        </a:xfrm>
      </p:grpSpPr>
      <p:sp>
        <p:nvSpPr>
          <p:cNvPr id="86" name="Google Shape;86;p4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8" name="Google Shape;88;p4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90" name="Google Shape;90;p4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 s opisom">
  <p:cSld name="Citat s opisom">
    <p:spTree>
      <p:nvGrpSpPr>
        <p:cNvPr id="1" name="Shape 91"/>
        <p:cNvGrpSpPr/>
        <p:nvPr/>
      </p:nvGrpSpPr>
      <p:grpSpPr>
        <a:xfrm>
          <a:off x="0" y="0"/>
          <a:ext cx="0" cy="0"/>
          <a:chOff x="0" y="0"/>
          <a:chExt cx="0" cy="0"/>
        </a:xfrm>
      </p:grpSpPr>
      <p:sp>
        <p:nvSpPr>
          <p:cNvPr id="92" name="Google Shape;92;p4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4" name="Google Shape;94;p4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5" name="Google Shape;95;p4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97" name="Google Shape;97;p4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
        <p:nvSpPr>
          <p:cNvPr id="98" name="Google Shape;98;p43"/>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12200" b="0" i="0" u="none" strike="noStrike" cap="none">
                <a:solidFill>
                  <a:srgbClr val="86D1D8"/>
                </a:solidFill>
                <a:latin typeface="Arial"/>
                <a:ea typeface="Arial"/>
                <a:cs typeface="Arial"/>
                <a:sym typeface="Arial"/>
              </a:rPr>
              <a:t>“</a:t>
            </a:r>
            <a:endParaRPr/>
          </a:p>
        </p:txBody>
      </p:sp>
      <p:sp>
        <p:nvSpPr>
          <p:cNvPr id="99" name="Google Shape;99;p43"/>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12200" b="0" i="0" u="none" strike="noStrike" cap="non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Kartica s nazivom">
  <p:cSld name="Kartica s nazivom">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3" name="Google Shape;103;p4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105" name="Google Shape;105;p4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stupca">
  <p:cSld name="3 stupca">
    <p:spTree>
      <p:nvGrpSpPr>
        <p:cNvPr id="1" name="Shape 106"/>
        <p:cNvGrpSpPr/>
        <p:nvPr/>
      </p:nvGrpSpPr>
      <p:grpSpPr>
        <a:xfrm>
          <a:off x="0" y="0"/>
          <a:ext cx="0" cy="0"/>
          <a:chOff x="0" y="0"/>
          <a:chExt cx="0" cy="0"/>
        </a:xfrm>
      </p:grpSpPr>
      <p:sp>
        <p:nvSpPr>
          <p:cNvPr id="107" name="Google Shape;107;p4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4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0" name="Google Shape;110;p4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1" name="Google Shape;111;p4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2" name="Google Shape;112;p4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3" name="Google Shape;113;p4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4" name="Google Shape;114;p45"/>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5" name="Google Shape;115;p45"/>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6" name="Google Shape;116;p4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4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118" name="Google Shape;118;p4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stupca sa slikama">
  <p:cSld name="3 stupca sa slikama">
    <p:spTree>
      <p:nvGrpSpPr>
        <p:cNvPr id="1" name="Shape 119"/>
        <p:cNvGrpSpPr/>
        <p:nvPr/>
      </p:nvGrpSpPr>
      <p:grpSpPr>
        <a:xfrm>
          <a:off x="0" y="0"/>
          <a:ext cx="0" cy="0"/>
          <a:chOff x="0" y="0"/>
          <a:chExt cx="0" cy="0"/>
        </a:xfrm>
      </p:grpSpPr>
      <p:sp>
        <p:nvSpPr>
          <p:cNvPr id="120" name="Google Shape;120;p4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2" name="Google Shape;122;p4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3" name="Google Shape;123;p4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4" name="Google Shape;124;p4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5" name="Google Shape;125;p4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6" name="Google Shape;126;p4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7" name="Google Shape;127;p4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8" name="Google Shape;128;p4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9" name="Google Shape;129;p4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0" name="Google Shape;130;p4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31" name="Google Shape;131;p46"/>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32" name="Google Shape;132;p4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134" name="Google Shape;134;p4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slov i okomiti tekst" type="vertTx">
  <p:cSld name="VERTICAL_TEXT">
    <p:spTree>
      <p:nvGrpSpPr>
        <p:cNvPr id="1" name="Shape 135"/>
        <p:cNvGrpSpPr/>
        <p:nvPr/>
      </p:nvGrpSpPr>
      <p:grpSpPr>
        <a:xfrm>
          <a:off x="0" y="0"/>
          <a:ext cx="0" cy="0"/>
          <a:chOff x="0" y="0"/>
          <a:chExt cx="0" cy="0"/>
        </a:xfrm>
      </p:grpSpPr>
      <p:sp>
        <p:nvSpPr>
          <p:cNvPr id="136" name="Google Shape;136;p4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8" name="Google Shape;138;p4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140" name="Google Shape;140;p4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komiti naslov i tekst" type="vertTitleAndTx">
  <p:cSld name="VERTICAL_TITLE_AND_VERTICAL_TEXT">
    <p:spTree>
      <p:nvGrpSpPr>
        <p:cNvPr id="1" name="Shape 141"/>
        <p:cNvGrpSpPr/>
        <p:nvPr/>
      </p:nvGrpSpPr>
      <p:grpSpPr>
        <a:xfrm>
          <a:off x="0" y="0"/>
          <a:ext cx="0" cy="0"/>
          <a:chOff x="0" y="0"/>
          <a:chExt cx="0" cy="0"/>
        </a:xfrm>
      </p:grpSpPr>
      <p:sp>
        <p:nvSpPr>
          <p:cNvPr id="142" name="Google Shape;142;p4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8"/>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4" name="Google Shape;144;p4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146" name="Google Shape;146;p4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 sadržaj" type="obj">
  <p:cSld name="OBJECT">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dirty="0"/>
          </a:p>
        </p:txBody>
      </p:sp>
      <p:sp>
        <p:nvSpPr>
          <p:cNvPr id="30" name="Google Shape;30;p3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dirty="0"/>
              <a:t>Sanja Rašić</a:t>
            </a:r>
            <a:endParaRPr dirty="0"/>
          </a:p>
        </p:txBody>
      </p:sp>
      <p:sp>
        <p:nvSpPr>
          <p:cNvPr id="32" name="Google Shape;32;p3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aglavlje sekcije" type="secHead">
  <p:cSld name="SECTION_HEADER">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6" name="Google Shape;36;p3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dirty="0"/>
              <a:t>Sanja Rašić</a:t>
            </a:r>
            <a:endParaRPr dirty="0"/>
          </a:p>
        </p:txBody>
      </p:sp>
      <p:sp>
        <p:nvSpPr>
          <p:cNvPr id="38" name="Google Shape;38;p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sadržaja" type="twoObj">
  <p:cSld name="TWO_OBJECTS">
    <p:spTree>
      <p:nvGrpSpPr>
        <p:cNvPr id="1" name="Shape 39"/>
        <p:cNvGrpSpPr/>
        <p:nvPr/>
      </p:nvGrpSpPr>
      <p:grpSpPr>
        <a:xfrm>
          <a:off x="0" y="0"/>
          <a:ext cx="0" cy="0"/>
          <a:chOff x="0" y="0"/>
          <a:chExt cx="0" cy="0"/>
        </a:xfrm>
      </p:grpSpPr>
      <p:sp>
        <p:nvSpPr>
          <p:cNvPr id="40" name="Google Shape;40;p3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5"/>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2" name="Google Shape;42;p35"/>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3" name="Google Shape;43;p3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dirty="0"/>
              <a:t>Sanja Rašić</a:t>
            </a:r>
            <a:endParaRPr dirty="0"/>
          </a:p>
        </p:txBody>
      </p:sp>
      <p:sp>
        <p:nvSpPr>
          <p:cNvPr id="45" name="Google Shape;45;p3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sporedba" type="twoTxTwoObj">
  <p:cSld name="TWO_OBJECTS_WITH_TEXT">
    <p:spTree>
      <p:nvGrpSpPr>
        <p:cNvPr id="1" name="Shape 46"/>
        <p:cNvGrpSpPr/>
        <p:nvPr/>
      </p:nvGrpSpPr>
      <p:grpSpPr>
        <a:xfrm>
          <a:off x="0" y="0"/>
          <a:ext cx="0" cy="0"/>
          <a:chOff x="0" y="0"/>
          <a:chExt cx="0" cy="0"/>
        </a:xfrm>
      </p:grpSpPr>
      <p:sp>
        <p:nvSpPr>
          <p:cNvPr id="47" name="Google Shape;47;p3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9" name="Google Shape;49;p36"/>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0" name="Google Shape;50;p36"/>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1" name="Google Shape;51;p36"/>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2" name="Google Shape;52;p3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54" name="Google Shape;54;p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55"/>
        <p:cNvGrpSpPr/>
        <p:nvPr/>
      </p:nvGrpSpPr>
      <p:grpSpPr>
        <a:xfrm>
          <a:off x="0" y="0"/>
          <a:ext cx="0" cy="0"/>
          <a:chOff x="0" y="0"/>
          <a:chExt cx="0" cy="0"/>
        </a:xfrm>
      </p:grpSpPr>
      <p:sp>
        <p:nvSpPr>
          <p:cNvPr id="56" name="Google Shape;56;p3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59" name="Google Shape;59;p3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no" type="blank">
  <p:cSld name="BLANK">
    <p:spTree>
      <p:nvGrpSpPr>
        <p:cNvPr id="1" name="Shape 60"/>
        <p:cNvGrpSpPr/>
        <p:nvPr/>
      </p:nvGrpSpPr>
      <p:grpSpPr>
        <a:xfrm>
          <a:off x="0" y="0"/>
          <a:ext cx="0" cy="0"/>
          <a:chOff x="0" y="0"/>
          <a:chExt cx="0" cy="0"/>
        </a:xfrm>
      </p:grpSpPr>
      <p:sp>
        <p:nvSpPr>
          <p:cNvPr id="61" name="Google Shape;61;p3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63" name="Google Shape;63;p3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adržaj s opisom" type="objTx">
  <p:cSld name="OBJECT_WITH_CAPTION_TEXT">
    <p:spTree>
      <p:nvGrpSpPr>
        <p:cNvPr id="1" name="Shape 64"/>
        <p:cNvGrpSpPr/>
        <p:nvPr/>
      </p:nvGrpSpPr>
      <p:grpSpPr>
        <a:xfrm>
          <a:off x="0" y="0"/>
          <a:ext cx="0" cy="0"/>
          <a:chOff x="0" y="0"/>
          <a:chExt cx="0" cy="0"/>
        </a:xfrm>
      </p:grpSpPr>
      <p:sp>
        <p:nvSpPr>
          <p:cNvPr id="65" name="Google Shape;65;p39"/>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7" name="Google Shape;67;p39"/>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8" name="Google Shape;68;p3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70" name="Google Shape;70;p3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ka s opisom" type="picTx">
  <p:cSld name="PICTURE_WITH_CAPTION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4" name="Google Shape;74;p4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5" name="Google Shape;75;p4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hr-HR"/>
              <a:t>Sanja Rašić</a:t>
            </a:r>
            <a:endParaRPr/>
          </a:p>
        </p:txBody>
      </p:sp>
      <p:sp>
        <p:nvSpPr>
          <p:cNvPr id="77" name="Google Shape;77;p4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11" name="Google Shape;11;p3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2" name="Google Shape;12;p3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31"/>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4" name="Google Shape;14;p31"/>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5" name="Google Shape;15;p3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3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3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3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r>
              <a:rPr lang="hr-HR"/>
              <a:t>Sanja Rašić</a:t>
            </a:r>
            <a:endParaRPr/>
          </a:p>
        </p:txBody>
      </p:sp>
      <p:sp>
        <p:nvSpPr>
          <p:cNvPr id="20" name="Google Shape;20;p3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hr-H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7200"/>
              <a:buFont typeface="Century Gothic"/>
              <a:buNone/>
            </a:pPr>
            <a:r>
              <a:rPr lang="hr-HR" dirty="0"/>
              <a:t>DOM</a:t>
            </a:r>
            <a:endParaRPr dirty="0"/>
          </a:p>
        </p:txBody>
      </p:sp>
      <p:sp>
        <p:nvSpPr>
          <p:cNvPr id="152" name="Google Shape;152;p1"/>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hr-HR" dirty="0" err="1"/>
              <a:t>javaScript</a:t>
            </a:r>
            <a:endParaRPr dirty="0"/>
          </a:p>
        </p:txBody>
      </p:sp>
      <p:pic>
        <p:nvPicPr>
          <p:cNvPr id="153" name="Google Shape;153;p1"/>
          <p:cNvPicPr preferRelativeResize="0"/>
          <p:nvPr/>
        </p:nvPicPr>
        <p:blipFill rotWithShape="1">
          <a:blip r:embed="rId3">
            <a:alphaModFix/>
          </a:blip>
          <a:srcRect/>
          <a:stretch/>
        </p:blipFill>
        <p:spPr>
          <a:xfrm>
            <a:off x="4578739" y="0"/>
            <a:ext cx="5848350" cy="4000500"/>
          </a:xfrm>
          <a:prstGeom prst="rect">
            <a:avLst/>
          </a:prstGeom>
          <a:noFill/>
          <a:ln>
            <a:noFill/>
          </a:ln>
        </p:spPr>
      </p:pic>
      <p:sp>
        <p:nvSpPr>
          <p:cNvPr id="2" name="Rezervirano mjesto podnožja 1">
            <a:extLst>
              <a:ext uri="{FF2B5EF4-FFF2-40B4-BE49-F238E27FC236}">
                <a16:creationId xmlns:a16="http://schemas.microsoft.com/office/drawing/2014/main" id="{80907016-C1D1-4F33-B635-21C0C9B3D9CF}"/>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Primer pronalaženja na osnovu id atributa</a:t>
            </a:r>
            <a:endParaRPr/>
          </a:p>
        </p:txBody>
      </p:sp>
      <p:sp>
        <p:nvSpPr>
          <p:cNvPr id="216" name="Google Shape;216;p10"/>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80000"/>
              <a:buNone/>
            </a:pPr>
            <a:r>
              <a:rPr lang="hr-HR"/>
              <a:t>&lt;html&gt;</a:t>
            </a:r>
            <a:endParaRPr/>
          </a:p>
          <a:p>
            <a:pPr marL="0" lvl="0" indent="0" algn="l" rtl="0">
              <a:spcBef>
                <a:spcPts val="1000"/>
              </a:spcBef>
              <a:spcAft>
                <a:spcPts val="0"/>
              </a:spcAft>
              <a:buSzPct val="80000"/>
              <a:buNone/>
            </a:pPr>
            <a:r>
              <a:rPr lang="hr-HR"/>
              <a:t>&lt;body&gt;</a:t>
            </a:r>
            <a:endParaRPr/>
          </a:p>
          <a:p>
            <a:pPr marL="0" lvl="0" indent="0" algn="l" rtl="0">
              <a:spcBef>
                <a:spcPts val="1000"/>
              </a:spcBef>
              <a:spcAft>
                <a:spcPts val="0"/>
              </a:spcAft>
              <a:buSzPct val="80000"/>
              <a:buNone/>
            </a:pPr>
            <a:r>
              <a:rPr lang="hr-HR"/>
              <a:t>&lt;p id="introduction"&gt; This is JS DOM introduction class! &lt;/p&gt; &lt;p id="test"&gt; &lt;/p&gt;</a:t>
            </a:r>
            <a:endParaRPr/>
          </a:p>
          <a:p>
            <a:pPr marL="0" lvl="0" indent="0" algn="l" rtl="0">
              <a:spcBef>
                <a:spcPts val="1000"/>
              </a:spcBef>
              <a:spcAft>
                <a:spcPts val="0"/>
              </a:spcAft>
              <a:buSzPct val="80000"/>
              <a:buNone/>
            </a:pPr>
            <a:r>
              <a:rPr lang="hr-HR"/>
              <a:t>&lt;script&gt;</a:t>
            </a:r>
            <a:endParaRPr/>
          </a:p>
          <a:p>
            <a:pPr marL="0" lvl="0" indent="0" algn="l" rtl="0">
              <a:spcBef>
                <a:spcPts val="1000"/>
              </a:spcBef>
              <a:spcAft>
                <a:spcPts val="0"/>
              </a:spcAft>
              <a:buSzPct val="80000"/>
              <a:buNone/>
            </a:pPr>
            <a:r>
              <a:rPr lang="hr-HR"/>
              <a:t>var p=document.getElementById("introduction");</a:t>
            </a:r>
            <a:endParaRPr/>
          </a:p>
          <a:p>
            <a:pPr marL="0" lvl="0" indent="0" algn="l" rtl="0">
              <a:spcBef>
                <a:spcPts val="1000"/>
              </a:spcBef>
              <a:spcAft>
                <a:spcPts val="0"/>
              </a:spcAft>
              <a:buSzPct val="80000"/>
              <a:buNone/>
            </a:pPr>
            <a:r>
              <a:rPr lang="hr-HR"/>
              <a:t>var text="Text from the &lt;i&gt; Introduction &lt;/i&gt; paragraph is: " + p.innerHTML;</a:t>
            </a:r>
            <a:endParaRPr/>
          </a:p>
          <a:p>
            <a:pPr marL="0" lvl="0" indent="0" algn="l" rtl="0">
              <a:spcBef>
                <a:spcPts val="1000"/>
              </a:spcBef>
              <a:spcAft>
                <a:spcPts val="0"/>
              </a:spcAft>
              <a:buSzPct val="80000"/>
              <a:buNone/>
            </a:pPr>
            <a:r>
              <a:rPr lang="hr-HR"/>
              <a:t>document.getElementById("test").innerHTML=text;</a:t>
            </a:r>
            <a:endParaRPr/>
          </a:p>
          <a:p>
            <a:pPr marL="0" lvl="0" indent="0" algn="l" rtl="0">
              <a:spcBef>
                <a:spcPts val="1000"/>
              </a:spcBef>
              <a:spcAft>
                <a:spcPts val="0"/>
              </a:spcAft>
              <a:buSzPct val="80000"/>
              <a:buNone/>
            </a:pPr>
            <a:r>
              <a:rPr lang="hr-HR"/>
              <a:t>&lt;/script&gt;</a:t>
            </a:r>
            <a:endParaRPr/>
          </a:p>
          <a:p>
            <a:pPr marL="0" lvl="0" indent="0" algn="l" rtl="0">
              <a:spcBef>
                <a:spcPts val="1000"/>
              </a:spcBef>
              <a:spcAft>
                <a:spcPts val="0"/>
              </a:spcAft>
              <a:buSzPct val="80000"/>
              <a:buNone/>
            </a:pPr>
            <a:r>
              <a:rPr lang="hr-HR"/>
              <a:t>&lt;/body&gt;</a:t>
            </a:r>
            <a:endParaRPr/>
          </a:p>
          <a:p>
            <a:pPr marL="0" lvl="0" indent="0" algn="l" rtl="0">
              <a:spcBef>
                <a:spcPts val="1000"/>
              </a:spcBef>
              <a:spcAft>
                <a:spcPts val="0"/>
              </a:spcAft>
              <a:buSzPct val="80000"/>
              <a:buNone/>
            </a:pPr>
            <a:r>
              <a:rPr lang="hr-HR"/>
              <a:t>&lt;/html&gt;</a:t>
            </a:r>
            <a:endParaRPr/>
          </a:p>
          <a:p>
            <a:pPr marL="342900" lvl="0" indent="-248920" algn="l" rtl="0">
              <a:spcBef>
                <a:spcPts val="1000"/>
              </a:spcBef>
              <a:spcAft>
                <a:spcPts val="0"/>
              </a:spcAft>
              <a:buSzPct val="80000"/>
              <a:buNone/>
            </a:pPr>
            <a:endParaRPr/>
          </a:p>
        </p:txBody>
      </p:sp>
      <p:sp>
        <p:nvSpPr>
          <p:cNvPr id="3" name="Rezervirano mjesto podnožja 2">
            <a:extLst>
              <a:ext uri="{FF2B5EF4-FFF2-40B4-BE49-F238E27FC236}">
                <a16:creationId xmlns:a16="http://schemas.microsoft.com/office/drawing/2014/main" id="{70EA3CE3-EBBF-4E88-BD88-ECD0ADE3FD67}"/>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body" idx="1"/>
          </p:nvPr>
        </p:nvSpPr>
        <p:spPr>
          <a:xfrm>
            <a:off x="1483567" y="299258"/>
            <a:ext cx="10079437" cy="594914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SzPct val="80000"/>
              <a:buNone/>
            </a:pPr>
            <a:r>
              <a:rPr lang="hr-HR" dirty="0"/>
              <a:t>&lt;</a:t>
            </a:r>
            <a:r>
              <a:rPr lang="hr-HR" dirty="0" err="1"/>
              <a:t>html</a:t>
            </a:r>
            <a:r>
              <a:rPr lang="hr-HR" dirty="0"/>
              <a:t>&gt;</a:t>
            </a:r>
            <a:endParaRPr dirty="0"/>
          </a:p>
          <a:p>
            <a:pPr marL="0" lvl="0" indent="0" algn="l" rtl="0">
              <a:spcBef>
                <a:spcPts val="1000"/>
              </a:spcBef>
              <a:spcAft>
                <a:spcPts val="0"/>
              </a:spcAft>
              <a:buSzPct val="80000"/>
              <a:buNone/>
            </a:pPr>
            <a:r>
              <a:rPr lang="hr-HR" dirty="0"/>
              <a:t>&lt;</a:t>
            </a:r>
            <a:r>
              <a:rPr lang="hr-HR" dirty="0" err="1"/>
              <a:t>body</a:t>
            </a:r>
            <a:r>
              <a:rPr lang="hr-HR" dirty="0"/>
              <a:t>&gt; </a:t>
            </a:r>
            <a:endParaRPr dirty="0"/>
          </a:p>
          <a:p>
            <a:pPr marL="0" lvl="0" indent="0" algn="l" rtl="0">
              <a:spcBef>
                <a:spcPts val="1000"/>
              </a:spcBef>
              <a:spcAft>
                <a:spcPts val="0"/>
              </a:spcAft>
              <a:buSzPct val="80000"/>
              <a:buNone/>
            </a:pPr>
            <a:r>
              <a:rPr lang="hr-HR" dirty="0"/>
              <a:t>&lt;p&gt; Primjer pronalaženja po naziva </a:t>
            </a:r>
            <a:r>
              <a:rPr lang="hr-HR" dirty="0" err="1"/>
              <a:t>taga</a:t>
            </a:r>
            <a:r>
              <a:rPr lang="hr-HR" dirty="0"/>
              <a:t> (3)! &lt;/p&gt;</a:t>
            </a:r>
            <a:endParaRPr dirty="0"/>
          </a:p>
          <a:p>
            <a:pPr marL="0" lvl="0" indent="0" algn="l" rtl="0">
              <a:spcBef>
                <a:spcPts val="1000"/>
              </a:spcBef>
              <a:spcAft>
                <a:spcPts val="0"/>
              </a:spcAft>
              <a:buSzPct val="80000"/>
              <a:buNone/>
            </a:pPr>
            <a:r>
              <a:rPr lang="hr-HR" dirty="0"/>
              <a:t> &lt;p&gt; </a:t>
            </a:r>
            <a:r>
              <a:rPr lang="hr-HR" dirty="0" err="1"/>
              <a:t>This</a:t>
            </a:r>
            <a:r>
              <a:rPr lang="hr-HR" dirty="0"/>
              <a:t> </a:t>
            </a:r>
            <a:r>
              <a:rPr lang="hr-HR" dirty="0" err="1"/>
              <a:t>class</a:t>
            </a:r>
            <a:r>
              <a:rPr lang="hr-HR" dirty="0"/>
              <a:t> </a:t>
            </a:r>
            <a:r>
              <a:rPr lang="hr-HR" dirty="0" err="1"/>
              <a:t>is</a:t>
            </a:r>
            <a:r>
              <a:rPr lang="hr-HR" dirty="0"/>
              <a:t> </a:t>
            </a:r>
            <a:r>
              <a:rPr lang="hr-HR" dirty="0" err="1"/>
              <a:t>very</a:t>
            </a:r>
            <a:r>
              <a:rPr lang="hr-HR" dirty="0"/>
              <a:t> </a:t>
            </a:r>
            <a:r>
              <a:rPr lang="hr-HR" dirty="0" err="1"/>
              <a:t>useful</a:t>
            </a:r>
            <a:r>
              <a:rPr lang="hr-HR" dirty="0"/>
              <a:t>!&lt;/p&gt; </a:t>
            </a:r>
            <a:endParaRPr dirty="0"/>
          </a:p>
          <a:p>
            <a:pPr marL="0" lvl="0" indent="0" algn="l" rtl="0">
              <a:spcBef>
                <a:spcPts val="1000"/>
              </a:spcBef>
              <a:spcAft>
                <a:spcPts val="0"/>
              </a:spcAft>
              <a:buSzPct val="80000"/>
              <a:buNone/>
            </a:pPr>
            <a:r>
              <a:rPr lang="hr-HR" dirty="0"/>
              <a:t>&lt;p&gt; </a:t>
            </a:r>
            <a:r>
              <a:rPr lang="hr-HR" dirty="0" err="1"/>
              <a:t>We</a:t>
            </a:r>
            <a:r>
              <a:rPr lang="hr-HR" dirty="0"/>
              <a:t> </a:t>
            </a:r>
            <a:r>
              <a:rPr lang="hr-HR" dirty="0" err="1"/>
              <a:t>will</a:t>
            </a:r>
            <a:r>
              <a:rPr lang="hr-HR" dirty="0"/>
              <a:t> </a:t>
            </a:r>
            <a:r>
              <a:rPr lang="hr-HR" dirty="0" err="1"/>
              <a:t>learn</a:t>
            </a:r>
            <a:r>
              <a:rPr lang="hr-HR" dirty="0"/>
              <a:t> a </a:t>
            </a:r>
            <a:r>
              <a:rPr lang="hr-HR" dirty="0" err="1"/>
              <a:t>lot</a:t>
            </a:r>
            <a:r>
              <a:rPr lang="hr-HR" dirty="0"/>
              <a:t> </a:t>
            </a:r>
            <a:r>
              <a:rPr lang="hr-HR" dirty="0" err="1"/>
              <a:t>about</a:t>
            </a:r>
            <a:r>
              <a:rPr lang="hr-HR" dirty="0"/>
              <a:t> JS HTML DOM!&lt;/p&gt; &lt;p </a:t>
            </a:r>
            <a:r>
              <a:rPr lang="hr-HR" dirty="0" err="1"/>
              <a:t>id</a:t>
            </a:r>
            <a:r>
              <a:rPr lang="hr-HR" dirty="0"/>
              <a:t>="test"&gt; &lt;/p&gt;    </a:t>
            </a:r>
            <a:endParaRPr dirty="0"/>
          </a:p>
          <a:p>
            <a:pPr marL="0" lvl="0" indent="0" algn="l" rtl="0">
              <a:spcBef>
                <a:spcPts val="1000"/>
              </a:spcBef>
              <a:spcAft>
                <a:spcPts val="0"/>
              </a:spcAft>
              <a:buSzPct val="80000"/>
              <a:buNone/>
            </a:pPr>
            <a:r>
              <a:rPr lang="hr-HR" dirty="0"/>
              <a:t>&lt;</a:t>
            </a:r>
            <a:r>
              <a:rPr lang="hr-HR" dirty="0" err="1"/>
              <a:t>script</a:t>
            </a:r>
            <a:r>
              <a:rPr lang="hr-HR" dirty="0"/>
              <a:t>&gt;   </a:t>
            </a:r>
            <a:endParaRPr dirty="0"/>
          </a:p>
          <a:p>
            <a:pPr marL="0" lvl="0" indent="0" algn="l" rtl="0">
              <a:spcBef>
                <a:spcPts val="1000"/>
              </a:spcBef>
              <a:spcAft>
                <a:spcPts val="0"/>
              </a:spcAft>
              <a:buSzPct val="80000"/>
              <a:buNone/>
            </a:pPr>
            <a:r>
              <a:rPr lang="hr-HR" dirty="0"/>
              <a:t>// pronalazi sve</a:t>
            </a:r>
            <a:endParaRPr dirty="0"/>
          </a:p>
          <a:p>
            <a:pPr marL="0" lvl="0" indent="0" algn="l" rtl="0">
              <a:spcBef>
                <a:spcPts val="1000"/>
              </a:spcBef>
              <a:spcAft>
                <a:spcPts val="0"/>
              </a:spcAft>
              <a:buSzPct val="80000"/>
              <a:buNone/>
            </a:pPr>
            <a:r>
              <a:rPr lang="hr-HR" dirty="0"/>
              <a:t> &lt;p&gt; </a:t>
            </a:r>
            <a:r>
              <a:rPr lang="hr-HR" dirty="0" err="1"/>
              <a:t>tagove</a:t>
            </a:r>
            <a:r>
              <a:rPr lang="hr-HR" dirty="0"/>
              <a:t> i smjesta u niz w    </a:t>
            </a:r>
            <a:endParaRPr dirty="0"/>
          </a:p>
          <a:p>
            <a:pPr marL="0" lvl="0" indent="0" algn="l" rtl="0">
              <a:spcBef>
                <a:spcPts val="1000"/>
              </a:spcBef>
              <a:spcAft>
                <a:spcPts val="0"/>
              </a:spcAft>
              <a:buSzPct val="80000"/>
              <a:buNone/>
            </a:pPr>
            <a:r>
              <a:rPr lang="hr-HR" dirty="0"/>
              <a:t>var w=</a:t>
            </a:r>
            <a:r>
              <a:rPr lang="hr-HR" dirty="0" err="1"/>
              <a:t>document.getElementsByTagName</a:t>
            </a:r>
            <a:r>
              <a:rPr lang="hr-HR" dirty="0"/>
              <a:t>("p");</a:t>
            </a:r>
            <a:endParaRPr dirty="0"/>
          </a:p>
          <a:p>
            <a:pPr marL="0" lvl="0" indent="0" algn="l" rtl="0">
              <a:spcBef>
                <a:spcPts val="1000"/>
              </a:spcBef>
              <a:spcAft>
                <a:spcPts val="0"/>
              </a:spcAft>
              <a:buSzPct val="80000"/>
              <a:buNone/>
            </a:pPr>
            <a:r>
              <a:rPr lang="hr-HR" dirty="0"/>
              <a:t>// p elementima pristupamo preko </a:t>
            </a:r>
            <a:r>
              <a:rPr lang="hr-HR" dirty="0" err="1"/>
              <a:t>index</a:t>
            </a:r>
            <a:r>
              <a:rPr lang="hr-HR" dirty="0"/>
              <a:t>-a niza p</a:t>
            </a:r>
            <a:endParaRPr dirty="0"/>
          </a:p>
          <a:p>
            <a:pPr marL="0" lvl="0" indent="0" algn="l" rtl="0">
              <a:spcBef>
                <a:spcPts val="1000"/>
              </a:spcBef>
              <a:spcAft>
                <a:spcPts val="0"/>
              </a:spcAft>
              <a:buSzPct val="80000"/>
              <a:buNone/>
            </a:pPr>
            <a:r>
              <a:rPr lang="hr-HR" dirty="0"/>
              <a:t>var </a:t>
            </a:r>
            <a:r>
              <a:rPr lang="hr-HR" dirty="0" err="1"/>
              <a:t>text</a:t>
            </a:r>
            <a:r>
              <a:rPr lang="hr-HR" dirty="0"/>
              <a:t>="First </a:t>
            </a:r>
            <a:r>
              <a:rPr lang="hr-HR" dirty="0" err="1"/>
              <a:t>paragraph</a:t>
            </a:r>
            <a:r>
              <a:rPr lang="hr-HR" dirty="0"/>
              <a:t>: &lt;b&gt; " + w[0].</a:t>
            </a:r>
            <a:r>
              <a:rPr lang="hr-HR" dirty="0" err="1"/>
              <a:t>innerHTML</a:t>
            </a:r>
            <a:r>
              <a:rPr lang="hr-HR" dirty="0"/>
              <a:t> + "&lt;/b&gt;&lt;</a:t>
            </a:r>
            <a:r>
              <a:rPr lang="hr-HR" dirty="0" err="1"/>
              <a:t>br</a:t>
            </a:r>
            <a:r>
              <a:rPr lang="hr-HR" dirty="0"/>
              <a:t>/&gt;";</a:t>
            </a:r>
            <a:endParaRPr dirty="0"/>
          </a:p>
          <a:p>
            <a:pPr marL="0" lvl="0" indent="0" algn="l" rtl="0">
              <a:spcBef>
                <a:spcPts val="1000"/>
              </a:spcBef>
              <a:spcAft>
                <a:spcPts val="0"/>
              </a:spcAft>
              <a:buSzPct val="80000"/>
              <a:buNone/>
            </a:pPr>
            <a:r>
              <a:rPr lang="hr-HR" dirty="0"/>
              <a:t> </a:t>
            </a:r>
            <a:r>
              <a:rPr lang="hr-HR" dirty="0" err="1"/>
              <a:t>text</a:t>
            </a:r>
            <a:r>
              <a:rPr lang="hr-HR" dirty="0"/>
              <a:t>+="</a:t>
            </a:r>
            <a:r>
              <a:rPr lang="hr-HR" dirty="0" err="1"/>
              <a:t>Second</a:t>
            </a:r>
            <a:r>
              <a:rPr lang="hr-HR" dirty="0"/>
              <a:t> </a:t>
            </a:r>
            <a:r>
              <a:rPr lang="hr-HR" dirty="0" err="1"/>
              <a:t>paragraph</a:t>
            </a:r>
            <a:r>
              <a:rPr lang="hr-HR" dirty="0"/>
              <a:t>: &lt;b&gt; " + w[1].</a:t>
            </a:r>
            <a:r>
              <a:rPr lang="hr-HR" dirty="0" err="1"/>
              <a:t>innerHTML</a:t>
            </a:r>
            <a:r>
              <a:rPr lang="hr-HR" dirty="0"/>
              <a:t> + "&lt;/b&gt;&lt;</a:t>
            </a:r>
            <a:r>
              <a:rPr lang="hr-HR" dirty="0" err="1"/>
              <a:t>br</a:t>
            </a:r>
            <a:r>
              <a:rPr lang="hr-HR" dirty="0"/>
              <a:t>/&gt;"; </a:t>
            </a:r>
            <a:endParaRPr dirty="0"/>
          </a:p>
          <a:p>
            <a:pPr marL="0" lvl="0" indent="0" algn="l" rtl="0">
              <a:spcBef>
                <a:spcPts val="1000"/>
              </a:spcBef>
              <a:spcAft>
                <a:spcPts val="0"/>
              </a:spcAft>
              <a:buSzPct val="80000"/>
              <a:buNone/>
            </a:pPr>
            <a:r>
              <a:rPr lang="hr-HR" dirty="0" err="1"/>
              <a:t>text</a:t>
            </a:r>
            <a:r>
              <a:rPr lang="hr-HR" dirty="0"/>
              <a:t>+="Third </a:t>
            </a:r>
            <a:r>
              <a:rPr lang="hr-HR" dirty="0" err="1"/>
              <a:t>paragraph</a:t>
            </a:r>
            <a:r>
              <a:rPr lang="hr-HR" dirty="0"/>
              <a:t>: &lt;b&gt; " + w[2].</a:t>
            </a:r>
            <a:r>
              <a:rPr lang="hr-HR" dirty="0" err="1"/>
              <a:t>innerHTML</a:t>
            </a:r>
            <a:r>
              <a:rPr lang="hr-HR" dirty="0"/>
              <a:t> + "&lt;/b&gt;&lt;</a:t>
            </a:r>
            <a:r>
              <a:rPr lang="hr-HR" dirty="0" err="1"/>
              <a:t>br</a:t>
            </a:r>
            <a:r>
              <a:rPr lang="hr-HR" dirty="0"/>
              <a:t>/&gt;"; </a:t>
            </a:r>
            <a:endParaRPr dirty="0"/>
          </a:p>
          <a:p>
            <a:pPr marL="0" lvl="0" indent="0" algn="l" rtl="0">
              <a:spcBef>
                <a:spcPts val="1000"/>
              </a:spcBef>
              <a:spcAft>
                <a:spcPts val="0"/>
              </a:spcAft>
              <a:buSzPct val="80000"/>
              <a:buNone/>
            </a:pPr>
            <a:r>
              <a:rPr lang="hr-HR" dirty="0"/>
              <a:t>// pronalazimo element sa </a:t>
            </a:r>
            <a:r>
              <a:rPr lang="hr-HR" dirty="0" err="1"/>
              <a:t>id</a:t>
            </a:r>
            <a:r>
              <a:rPr lang="hr-HR" dirty="0"/>
              <a:t>=test i postavljamo </a:t>
            </a:r>
            <a:r>
              <a:rPr lang="hr-HR" dirty="0" err="1"/>
              <a:t>innerHTML</a:t>
            </a:r>
            <a:r>
              <a:rPr lang="hr-HR" dirty="0"/>
              <a:t> svojstvo </a:t>
            </a:r>
            <a:r>
              <a:rPr lang="hr-HR" dirty="0" err="1"/>
              <a:t>document.getElementById</a:t>
            </a:r>
            <a:r>
              <a:rPr lang="hr-HR" dirty="0"/>
              <a:t>("test").</a:t>
            </a:r>
            <a:r>
              <a:rPr lang="hr-HR" dirty="0" err="1"/>
              <a:t>innerHTML</a:t>
            </a:r>
            <a:r>
              <a:rPr lang="hr-HR" dirty="0"/>
              <a:t>=</a:t>
            </a:r>
            <a:r>
              <a:rPr lang="hr-HR" dirty="0" err="1"/>
              <a:t>text</a:t>
            </a:r>
            <a:r>
              <a:rPr lang="hr-HR" dirty="0"/>
              <a:t>;</a:t>
            </a:r>
            <a:endParaRPr dirty="0"/>
          </a:p>
          <a:p>
            <a:pPr marL="0" lvl="0" indent="0" algn="l" rtl="0">
              <a:spcBef>
                <a:spcPts val="1000"/>
              </a:spcBef>
              <a:spcAft>
                <a:spcPts val="0"/>
              </a:spcAft>
              <a:buSzPct val="80000"/>
              <a:buNone/>
            </a:pPr>
            <a:r>
              <a:rPr lang="hr-HR" dirty="0"/>
              <a:t>&lt;/</a:t>
            </a:r>
            <a:r>
              <a:rPr lang="hr-HR" dirty="0" err="1"/>
              <a:t>script</a:t>
            </a:r>
            <a:r>
              <a:rPr lang="hr-HR" dirty="0"/>
              <a:t>&gt;</a:t>
            </a:r>
            <a:endParaRPr dirty="0"/>
          </a:p>
          <a:p>
            <a:pPr marL="0" lvl="0" indent="0" algn="l" rtl="0">
              <a:spcBef>
                <a:spcPts val="1000"/>
              </a:spcBef>
              <a:spcAft>
                <a:spcPts val="0"/>
              </a:spcAft>
              <a:buSzPct val="80000"/>
              <a:buNone/>
            </a:pPr>
            <a:r>
              <a:rPr lang="hr-HR" dirty="0"/>
              <a:t>&lt;/</a:t>
            </a:r>
            <a:r>
              <a:rPr lang="hr-HR" dirty="0" err="1"/>
              <a:t>body</a:t>
            </a:r>
            <a:r>
              <a:rPr lang="hr-HR" dirty="0"/>
              <a:t>&gt;   </a:t>
            </a:r>
            <a:endParaRPr dirty="0"/>
          </a:p>
          <a:p>
            <a:pPr marL="0" lvl="0" indent="0" algn="l" rtl="0">
              <a:spcBef>
                <a:spcPts val="1000"/>
              </a:spcBef>
              <a:spcAft>
                <a:spcPts val="0"/>
              </a:spcAft>
              <a:buSzPct val="80000"/>
              <a:buNone/>
            </a:pPr>
            <a:r>
              <a:rPr lang="hr-HR" dirty="0"/>
              <a:t> &lt;/</a:t>
            </a:r>
            <a:r>
              <a:rPr lang="hr-HR" dirty="0" err="1"/>
              <a:t>html</a:t>
            </a:r>
            <a:r>
              <a:rPr lang="hr-HR" dirty="0"/>
              <a:t>&gt;</a:t>
            </a:r>
            <a:endParaRPr dirty="0"/>
          </a:p>
        </p:txBody>
      </p:sp>
      <p:sp>
        <p:nvSpPr>
          <p:cNvPr id="3" name="Rezervirano mjesto podnožja 2">
            <a:extLst>
              <a:ext uri="{FF2B5EF4-FFF2-40B4-BE49-F238E27FC236}">
                <a16:creationId xmlns:a16="http://schemas.microsoft.com/office/drawing/2014/main" id="{A41BC737-405F-4915-8400-EBB871D4A04A}"/>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646111" y="452718"/>
            <a:ext cx="9404723" cy="9853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600"/>
              <a:buFont typeface="Century Gothic"/>
              <a:buNone/>
            </a:pPr>
            <a:r>
              <a:rPr lang="hr-HR" sz="3600"/>
              <a:t>Primjer pronalaženja po nazivu klase</a:t>
            </a:r>
            <a:br>
              <a:rPr lang="hr-HR" sz="3600"/>
            </a:br>
            <a:endParaRPr sz="3600"/>
          </a:p>
        </p:txBody>
      </p:sp>
      <p:sp>
        <p:nvSpPr>
          <p:cNvPr id="229" name="Google Shape;229;p12"/>
          <p:cNvSpPr txBox="1">
            <a:spLocks noGrp="1"/>
          </p:cNvSpPr>
          <p:nvPr>
            <p:ph type="body" idx="1"/>
          </p:nvPr>
        </p:nvSpPr>
        <p:spPr>
          <a:xfrm>
            <a:off x="646111" y="1438102"/>
            <a:ext cx="10802550" cy="517882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80000"/>
              <a:buNone/>
            </a:pPr>
            <a:r>
              <a:rPr lang="hr-HR" dirty="0"/>
              <a:t>&lt;</a:t>
            </a:r>
            <a:r>
              <a:rPr lang="hr-HR" dirty="0" err="1"/>
              <a:t>html</a:t>
            </a:r>
            <a:r>
              <a:rPr lang="hr-HR" dirty="0"/>
              <a:t>&gt;    &lt;</a:t>
            </a:r>
            <a:r>
              <a:rPr lang="hr-HR" dirty="0" err="1"/>
              <a:t>body</a:t>
            </a:r>
            <a:r>
              <a:rPr lang="hr-HR" dirty="0"/>
              <a:t>&gt; </a:t>
            </a:r>
            <a:endParaRPr dirty="0"/>
          </a:p>
          <a:p>
            <a:pPr marL="0" lvl="0" indent="0" algn="l" rtl="0">
              <a:spcBef>
                <a:spcPts val="1000"/>
              </a:spcBef>
              <a:spcAft>
                <a:spcPts val="0"/>
              </a:spcAft>
              <a:buSzPct val="80000"/>
              <a:buNone/>
            </a:pPr>
            <a:r>
              <a:rPr lang="hr-HR" dirty="0"/>
              <a:t>&lt;p </a:t>
            </a:r>
            <a:r>
              <a:rPr lang="hr-HR" dirty="0" err="1"/>
              <a:t>class</a:t>
            </a:r>
            <a:r>
              <a:rPr lang="hr-HR" dirty="0"/>
              <a:t>="test"&gt; </a:t>
            </a:r>
            <a:r>
              <a:rPr lang="hr-HR" dirty="0" err="1"/>
              <a:t>This</a:t>
            </a:r>
            <a:r>
              <a:rPr lang="hr-HR" dirty="0"/>
              <a:t> </a:t>
            </a:r>
            <a:r>
              <a:rPr lang="hr-HR" dirty="0" err="1"/>
              <a:t>is</a:t>
            </a:r>
            <a:r>
              <a:rPr lang="hr-HR" dirty="0"/>
              <a:t> JS DOM </a:t>
            </a:r>
            <a:r>
              <a:rPr lang="hr-HR" dirty="0" err="1"/>
              <a:t>introduction</a:t>
            </a:r>
            <a:r>
              <a:rPr lang="hr-HR" dirty="0"/>
              <a:t> </a:t>
            </a:r>
            <a:r>
              <a:rPr lang="hr-HR" dirty="0" err="1"/>
              <a:t>class</a:t>
            </a:r>
            <a:r>
              <a:rPr lang="hr-HR" dirty="0"/>
              <a:t>! (4) &lt;/p&gt; </a:t>
            </a:r>
            <a:endParaRPr dirty="0"/>
          </a:p>
          <a:p>
            <a:pPr marL="0" lvl="0" indent="0" algn="l" rtl="0">
              <a:spcBef>
                <a:spcPts val="1000"/>
              </a:spcBef>
              <a:spcAft>
                <a:spcPts val="0"/>
              </a:spcAft>
              <a:buSzPct val="80000"/>
              <a:buNone/>
            </a:pPr>
            <a:r>
              <a:rPr lang="hr-HR" dirty="0"/>
              <a:t>&lt;p </a:t>
            </a:r>
            <a:r>
              <a:rPr lang="hr-HR" dirty="0" err="1"/>
              <a:t>class</a:t>
            </a:r>
            <a:r>
              <a:rPr lang="hr-HR" dirty="0"/>
              <a:t>="test"&gt; </a:t>
            </a:r>
            <a:r>
              <a:rPr lang="hr-HR" dirty="0" err="1"/>
              <a:t>This</a:t>
            </a:r>
            <a:r>
              <a:rPr lang="hr-HR" dirty="0"/>
              <a:t> </a:t>
            </a:r>
            <a:r>
              <a:rPr lang="hr-HR" dirty="0" err="1"/>
              <a:t>class</a:t>
            </a:r>
            <a:r>
              <a:rPr lang="hr-HR" dirty="0"/>
              <a:t> </a:t>
            </a:r>
            <a:r>
              <a:rPr lang="hr-HR" dirty="0" err="1"/>
              <a:t>is</a:t>
            </a:r>
            <a:r>
              <a:rPr lang="hr-HR" dirty="0"/>
              <a:t> </a:t>
            </a:r>
            <a:r>
              <a:rPr lang="hr-HR" dirty="0" err="1"/>
              <a:t>very</a:t>
            </a:r>
            <a:r>
              <a:rPr lang="hr-HR" dirty="0"/>
              <a:t> </a:t>
            </a:r>
            <a:r>
              <a:rPr lang="hr-HR" dirty="0" err="1"/>
              <a:t>useful</a:t>
            </a:r>
            <a:r>
              <a:rPr lang="hr-HR" dirty="0"/>
              <a:t>!&lt;/p&gt;</a:t>
            </a:r>
            <a:endParaRPr dirty="0"/>
          </a:p>
          <a:p>
            <a:pPr marL="0" lvl="0" indent="0" algn="l" rtl="0">
              <a:spcBef>
                <a:spcPts val="1000"/>
              </a:spcBef>
              <a:spcAft>
                <a:spcPts val="0"/>
              </a:spcAft>
              <a:buSzPct val="80000"/>
              <a:buNone/>
            </a:pPr>
            <a:r>
              <a:rPr lang="hr-HR" dirty="0"/>
              <a:t> &lt;p </a:t>
            </a:r>
            <a:r>
              <a:rPr lang="hr-HR" dirty="0" err="1"/>
              <a:t>class</a:t>
            </a:r>
            <a:r>
              <a:rPr lang="hr-HR" dirty="0"/>
              <a:t>="test"&gt; </a:t>
            </a:r>
            <a:r>
              <a:rPr lang="hr-HR" dirty="0" err="1"/>
              <a:t>We</a:t>
            </a:r>
            <a:r>
              <a:rPr lang="hr-HR" dirty="0"/>
              <a:t> </a:t>
            </a:r>
            <a:r>
              <a:rPr lang="hr-HR" dirty="0" err="1"/>
              <a:t>will</a:t>
            </a:r>
            <a:r>
              <a:rPr lang="hr-HR" dirty="0"/>
              <a:t> </a:t>
            </a:r>
            <a:r>
              <a:rPr lang="hr-HR" dirty="0" err="1"/>
              <a:t>learn</a:t>
            </a:r>
            <a:r>
              <a:rPr lang="hr-HR" dirty="0"/>
              <a:t> a </a:t>
            </a:r>
            <a:r>
              <a:rPr lang="hr-HR" dirty="0" err="1"/>
              <a:t>lot</a:t>
            </a:r>
            <a:r>
              <a:rPr lang="hr-HR" dirty="0"/>
              <a:t> </a:t>
            </a:r>
            <a:r>
              <a:rPr lang="hr-HR" dirty="0" err="1"/>
              <a:t>about</a:t>
            </a:r>
            <a:r>
              <a:rPr lang="hr-HR" dirty="0"/>
              <a:t> JS HTML DOM!&lt;/p&gt;</a:t>
            </a:r>
            <a:endParaRPr dirty="0"/>
          </a:p>
          <a:p>
            <a:pPr marL="0" lvl="0" indent="0" algn="l" rtl="0">
              <a:spcBef>
                <a:spcPts val="1000"/>
              </a:spcBef>
              <a:spcAft>
                <a:spcPts val="0"/>
              </a:spcAft>
              <a:buSzPct val="80000"/>
              <a:buNone/>
            </a:pPr>
            <a:r>
              <a:rPr lang="hr-HR" dirty="0"/>
              <a:t>&lt;p </a:t>
            </a:r>
            <a:r>
              <a:rPr lang="hr-HR" dirty="0" err="1"/>
              <a:t>id</a:t>
            </a:r>
            <a:r>
              <a:rPr lang="hr-HR" dirty="0"/>
              <a:t>="test"&gt; &lt;/p&gt;</a:t>
            </a:r>
            <a:endParaRPr dirty="0"/>
          </a:p>
          <a:p>
            <a:pPr marL="0" lvl="0" indent="0" algn="l" rtl="0">
              <a:spcBef>
                <a:spcPts val="1000"/>
              </a:spcBef>
              <a:spcAft>
                <a:spcPts val="0"/>
              </a:spcAft>
              <a:buSzPct val="80000"/>
              <a:buNone/>
            </a:pPr>
            <a:r>
              <a:rPr lang="hr-HR" dirty="0"/>
              <a:t>&lt;</a:t>
            </a:r>
            <a:r>
              <a:rPr lang="hr-HR" dirty="0" err="1"/>
              <a:t>script</a:t>
            </a:r>
            <a:r>
              <a:rPr lang="hr-HR" dirty="0"/>
              <a:t>&gt;    // pronalazi sve </a:t>
            </a:r>
            <a:r>
              <a:rPr lang="hr-HR" dirty="0" err="1"/>
              <a:t>tagove</a:t>
            </a:r>
            <a:r>
              <a:rPr lang="hr-HR" dirty="0"/>
              <a:t> sa </a:t>
            </a:r>
            <a:r>
              <a:rPr lang="hr-HR" dirty="0" err="1"/>
              <a:t>class</a:t>
            </a:r>
            <a:r>
              <a:rPr lang="hr-HR" dirty="0"/>
              <a:t>="test" i </a:t>
            </a:r>
            <a:r>
              <a:rPr lang="hr-HR" dirty="0" err="1"/>
              <a:t>smesta</a:t>
            </a:r>
            <a:r>
              <a:rPr lang="hr-HR" dirty="0"/>
              <a:t> u niz p   </a:t>
            </a:r>
            <a:endParaRPr dirty="0"/>
          </a:p>
          <a:p>
            <a:pPr marL="0" lvl="0" indent="0" algn="l" rtl="0">
              <a:spcBef>
                <a:spcPts val="1000"/>
              </a:spcBef>
              <a:spcAft>
                <a:spcPts val="0"/>
              </a:spcAft>
              <a:buSzPct val="80000"/>
              <a:buNone/>
            </a:pPr>
            <a:r>
              <a:rPr lang="hr-HR" dirty="0"/>
              <a:t>var p=</a:t>
            </a:r>
            <a:r>
              <a:rPr lang="hr-HR" dirty="0" err="1"/>
              <a:t>document.getElementsByClassName</a:t>
            </a:r>
            <a:r>
              <a:rPr lang="hr-HR" dirty="0"/>
              <a:t>("test"); // p elementima pristupamo preko </a:t>
            </a:r>
            <a:r>
              <a:rPr lang="hr-HR" dirty="0" err="1"/>
              <a:t>index</a:t>
            </a:r>
            <a:r>
              <a:rPr lang="hr-HR" dirty="0"/>
              <a:t>-a niza p    var </a:t>
            </a:r>
            <a:r>
              <a:rPr lang="hr-HR" dirty="0" err="1"/>
              <a:t>text</a:t>
            </a:r>
            <a:r>
              <a:rPr lang="hr-HR" dirty="0"/>
              <a:t>="First </a:t>
            </a:r>
            <a:r>
              <a:rPr lang="hr-HR" dirty="0" err="1"/>
              <a:t>paragraph</a:t>
            </a:r>
            <a:r>
              <a:rPr lang="hr-HR" dirty="0"/>
              <a:t>: &lt;b&gt; " + p[0].</a:t>
            </a:r>
            <a:r>
              <a:rPr lang="hr-HR" dirty="0" err="1"/>
              <a:t>innerHTML</a:t>
            </a:r>
            <a:r>
              <a:rPr lang="hr-HR" dirty="0"/>
              <a:t> + "&lt;/b&gt;&lt;</a:t>
            </a:r>
            <a:r>
              <a:rPr lang="hr-HR" dirty="0" err="1"/>
              <a:t>br</a:t>
            </a:r>
            <a:r>
              <a:rPr lang="hr-HR" dirty="0"/>
              <a:t>/&gt;";</a:t>
            </a:r>
            <a:endParaRPr dirty="0"/>
          </a:p>
          <a:p>
            <a:pPr marL="0" lvl="0" indent="0" algn="l" rtl="0">
              <a:spcBef>
                <a:spcPts val="1000"/>
              </a:spcBef>
              <a:spcAft>
                <a:spcPts val="0"/>
              </a:spcAft>
              <a:buSzPct val="80000"/>
              <a:buNone/>
            </a:pPr>
            <a:r>
              <a:rPr lang="hr-HR" dirty="0"/>
              <a:t> </a:t>
            </a:r>
            <a:r>
              <a:rPr lang="hr-HR" dirty="0" err="1"/>
              <a:t>text</a:t>
            </a:r>
            <a:r>
              <a:rPr lang="hr-HR" dirty="0"/>
              <a:t>+="</a:t>
            </a:r>
            <a:r>
              <a:rPr lang="hr-HR" dirty="0" err="1"/>
              <a:t>Second</a:t>
            </a:r>
            <a:r>
              <a:rPr lang="hr-HR" dirty="0"/>
              <a:t> </a:t>
            </a:r>
            <a:r>
              <a:rPr lang="hr-HR" dirty="0" err="1"/>
              <a:t>paragraph</a:t>
            </a:r>
            <a:r>
              <a:rPr lang="hr-HR" dirty="0"/>
              <a:t>: &lt;b&gt; " + p[1].</a:t>
            </a:r>
            <a:r>
              <a:rPr lang="hr-HR" dirty="0" err="1"/>
              <a:t>innerHTML</a:t>
            </a:r>
            <a:r>
              <a:rPr lang="hr-HR" dirty="0"/>
              <a:t> + "&lt;/b&gt;&lt;</a:t>
            </a:r>
            <a:r>
              <a:rPr lang="hr-HR" dirty="0" err="1"/>
              <a:t>br</a:t>
            </a:r>
            <a:r>
              <a:rPr lang="hr-HR" dirty="0"/>
              <a:t>/&gt;"; </a:t>
            </a:r>
            <a:endParaRPr dirty="0"/>
          </a:p>
          <a:p>
            <a:pPr marL="0" lvl="0" indent="0" algn="l" rtl="0">
              <a:spcBef>
                <a:spcPts val="1000"/>
              </a:spcBef>
              <a:spcAft>
                <a:spcPts val="0"/>
              </a:spcAft>
              <a:buSzPct val="80000"/>
              <a:buNone/>
            </a:pPr>
            <a:r>
              <a:rPr lang="hr-HR" dirty="0" err="1"/>
              <a:t>text</a:t>
            </a:r>
            <a:r>
              <a:rPr lang="hr-HR" dirty="0"/>
              <a:t>+="Third </a:t>
            </a:r>
            <a:r>
              <a:rPr lang="hr-HR" dirty="0" err="1"/>
              <a:t>paragraph</a:t>
            </a:r>
            <a:r>
              <a:rPr lang="hr-HR" dirty="0"/>
              <a:t>: &lt;b&gt; " + p[2].</a:t>
            </a:r>
            <a:r>
              <a:rPr lang="hr-HR" dirty="0" err="1"/>
              <a:t>innerHTML</a:t>
            </a:r>
            <a:r>
              <a:rPr lang="hr-HR" dirty="0"/>
              <a:t> + "&lt;/b&gt;&lt;</a:t>
            </a:r>
            <a:r>
              <a:rPr lang="hr-HR" dirty="0" err="1"/>
              <a:t>br</a:t>
            </a:r>
            <a:r>
              <a:rPr lang="hr-HR" dirty="0"/>
              <a:t>/&gt;"; </a:t>
            </a:r>
            <a:endParaRPr dirty="0"/>
          </a:p>
          <a:p>
            <a:pPr marL="0" lvl="0" indent="0" algn="l" rtl="0">
              <a:spcBef>
                <a:spcPts val="1000"/>
              </a:spcBef>
              <a:spcAft>
                <a:spcPts val="0"/>
              </a:spcAft>
              <a:buSzPct val="80000"/>
              <a:buNone/>
            </a:pPr>
            <a:r>
              <a:rPr lang="hr-HR" dirty="0"/>
              <a:t>// pronalazimo element sa </a:t>
            </a:r>
            <a:r>
              <a:rPr lang="hr-HR" dirty="0" err="1"/>
              <a:t>id</a:t>
            </a:r>
            <a:r>
              <a:rPr lang="hr-HR" dirty="0"/>
              <a:t>=test i postavljamo </a:t>
            </a:r>
            <a:r>
              <a:rPr lang="hr-HR" dirty="0" err="1"/>
              <a:t>innerHTML</a:t>
            </a:r>
            <a:r>
              <a:rPr lang="hr-HR" dirty="0"/>
              <a:t> svojstvo </a:t>
            </a:r>
            <a:r>
              <a:rPr lang="hr-HR" dirty="0" err="1"/>
              <a:t>document.getElementById</a:t>
            </a:r>
            <a:r>
              <a:rPr lang="hr-HR" dirty="0"/>
              <a:t>("test").</a:t>
            </a:r>
            <a:r>
              <a:rPr lang="hr-HR" dirty="0" err="1"/>
              <a:t>innerHTML</a:t>
            </a:r>
            <a:r>
              <a:rPr lang="hr-HR" dirty="0"/>
              <a:t>=</a:t>
            </a:r>
            <a:r>
              <a:rPr lang="hr-HR" dirty="0" err="1"/>
              <a:t>text</a:t>
            </a:r>
            <a:r>
              <a:rPr lang="hr-HR" dirty="0"/>
              <a:t>;</a:t>
            </a:r>
            <a:endParaRPr dirty="0"/>
          </a:p>
          <a:p>
            <a:pPr marL="0" lvl="0" indent="0" algn="l" rtl="0">
              <a:spcBef>
                <a:spcPts val="1000"/>
              </a:spcBef>
              <a:spcAft>
                <a:spcPts val="0"/>
              </a:spcAft>
              <a:buSzPct val="80000"/>
              <a:buNone/>
            </a:pPr>
            <a:r>
              <a:rPr lang="hr-HR" dirty="0"/>
              <a:t>&lt;/</a:t>
            </a:r>
            <a:r>
              <a:rPr lang="hr-HR" dirty="0" err="1"/>
              <a:t>script</a:t>
            </a:r>
            <a:r>
              <a:rPr lang="hr-HR" dirty="0"/>
              <a:t>&gt;</a:t>
            </a:r>
            <a:endParaRPr dirty="0"/>
          </a:p>
          <a:p>
            <a:pPr marL="0" lvl="0" indent="0" algn="l" rtl="0">
              <a:spcBef>
                <a:spcPts val="1000"/>
              </a:spcBef>
              <a:spcAft>
                <a:spcPts val="0"/>
              </a:spcAft>
              <a:buSzPct val="80000"/>
              <a:buNone/>
            </a:pPr>
            <a:r>
              <a:rPr lang="hr-HR" dirty="0"/>
              <a:t>&lt;/</a:t>
            </a:r>
            <a:r>
              <a:rPr lang="hr-HR" dirty="0" err="1"/>
              <a:t>body</a:t>
            </a:r>
            <a:r>
              <a:rPr lang="hr-HR" dirty="0"/>
              <a:t>&gt;    &lt;/</a:t>
            </a:r>
            <a:r>
              <a:rPr lang="hr-HR" dirty="0" err="1"/>
              <a:t>html</a:t>
            </a:r>
            <a:r>
              <a:rPr lang="hr-HR" dirty="0"/>
              <a:t>&gt;</a:t>
            </a:r>
            <a:endParaRPr dirty="0"/>
          </a:p>
          <a:p>
            <a:pPr marL="342900" lvl="0" indent="-248920" algn="l" rtl="0">
              <a:spcBef>
                <a:spcPts val="1000"/>
              </a:spcBef>
              <a:spcAft>
                <a:spcPts val="0"/>
              </a:spcAft>
              <a:buSzPct val="80000"/>
              <a:buNone/>
            </a:pPr>
            <a:endParaRPr dirty="0"/>
          </a:p>
        </p:txBody>
      </p:sp>
      <p:sp>
        <p:nvSpPr>
          <p:cNvPr id="3" name="Rezervirano mjesto podnožja 2">
            <a:extLst>
              <a:ext uri="{FF2B5EF4-FFF2-40B4-BE49-F238E27FC236}">
                <a16:creationId xmlns:a16="http://schemas.microsoft.com/office/drawing/2014/main" id="{DDF4A585-9013-4AA4-A7C7-06222619286E}"/>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Primjer pronalaženja po CSS selektoru (5)</a:t>
            </a:r>
            <a:br>
              <a:rPr lang="hr-HR"/>
            </a:br>
            <a:endParaRPr/>
          </a:p>
        </p:txBody>
      </p:sp>
      <p:sp>
        <p:nvSpPr>
          <p:cNvPr id="236" name="Google Shape;236;p13"/>
          <p:cNvSpPr txBox="1">
            <a:spLocks noGrp="1"/>
          </p:cNvSpPr>
          <p:nvPr>
            <p:ph type="body" idx="1"/>
          </p:nvPr>
        </p:nvSpPr>
        <p:spPr>
          <a:xfrm>
            <a:off x="646111" y="2052918"/>
            <a:ext cx="10746568" cy="4195481"/>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SzPct val="80000"/>
              <a:buNone/>
            </a:pPr>
            <a:r>
              <a:rPr lang="hr-HR" dirty="0"/>
              <a:t>&lt;</a:t>
            </a:r>
            <a:r>
              <a:rPr lang="hr-HR" dirty="0" err="1"/>
              <a:t>html</a:t>
            </a:r>
            <a:r>
              <a:rPr lang="hr-HR" dirty="0"/>
              <a:t>&gt; &lt;</a:t>
            </a:r>
            <a:r>
              <a:rPr lang="hr-HR" dirty="0" err="1"/>
              <a:t>body</a:t>
            </a:r>
            <a:r>
              <a:rPr lang="hr-HR" dirty="0"/>
              <a:t>&gt;</a:t>
            </a:r>
            <a:endParaRPr dirty="0"/>
          </a:p>
          <a:p>
            <a:pPr marL="0" lvl="0" indent="0" algn="l" rtl="0">
              <a:spcBef>
                <a:spcPts val="1000"/>
              </a:spcBef>
              <a:spcAft>
                <a:spcPts val="0"/>
              </a:spcAft>
              <a:buSzPct val="80000"/>
              <a:buNone/>
            </a:pPr>
            <a:r>
              <a:rPr lang="hr-HR" dirty="0"/>
              <a:t>&lt;p&gt;</a:t>
            </a:r>
            <a:r>
              <a:rPr lang="hr-HR" dirty="0" err="1"/>
              <a:t>Hello</a:t>
            </a:r>
            <a:r>
              <a:rPr lang="hr-HR" dirty="0"/>
              <a:t> </a:t>
            </a:r>
            <a:r>
              <a:rPr lang="hr-HR" dirty="0" err="1"/>
              <a:t>everybody</a:t>
            </a:r>
            <a:r>
              <a:rPr lang="hr-HR" dirty="0"/>
              <a:t>!&lt;/p&gt;</a:t>
            </a:r>
            <a:endParaRPr dirty="0"/>
          </a:p>
          <a:p>
            <a:pPr marL="0" lvl="0" indent="0" algn="l" rtl="0">
              <a:spcBef>
                <a:spcPts val="1000"/>
              </a:spcBef>
              <a:spcAft>
                <a:spcPts val="0"/>
              </a:spcAft>
              <a:buSzPct val="80000"/>
              <a:buNone/>
            </a:pPr>
            <a:r>
              <a:rPr lang="hr-HR" dirty="0"/>
              <a:t>&lt;p </a:t>
            </a:r>
            <a:r>
              <a:rPr lang="hr-HR" dirty="0" err="1"/>
              <a:t>class</a:t>
            </a:r>
            <a:r>
              <a:rPr lang="hr-HR" dirty="0"/>
              <a:t>="test"&gt;</a:t>
            </a:r>
            <a:r>
              <a:rPr lang="hr-HR" dirty="0" err="1"/>
              <a:t>We</a:t>
            </a:r>
            <a:r>
              <a:rPr lang="hr-HR" dirty="0"/>
              <a:t> </a:t>
            </a:r>
            <a:r>
              <a:rPr lang="hr-HR" dirty="0" err="1"/>
              <a:t>learn</a:t>
            </a:r>
            <a:r>
              <a:rPr lang="hr-HR" dirty="0"/>
              <a:t> DOM </a:t>
            </a:r>
            <a:r>
              <a:rPr lang="hr-HR" dirty="0" err="1"/>
              <a:t>yesterday</a:t>
            </a:r>
            <a:r>
              <a:rPr lang="hr-HR" dirty="0"/>
              <a:t>.&lt;/p&gt; </a:t>
            </a:r>
            <a:endParaRPr dirty="0"/>
          </a:p>
          <a:p>
            <a:pPr marL="0" lvl="0" indent="0" algn="l" rtl="0">
              <a:spcBef>
                <a:spcPts val="1000"/>
              </a:spcBef>
              <a:spcAft>
                <a:spcPts val="0"/>
              </a:spcAft>
              <a:buSzPct val="80000"/>
              <a:buNone/>
            </a:pPr>
            <a:r>
              <a:rPr lang="hr-HR" dirty="0"/>
              <a:t>&lt;p </a:t>
            </a:r>
            <a:r>
              <a:rPr lang="hr-HR" dirty="0" err="1"/>
              <a:t>class</a:t>
            </a:r>
            <a:r>
              <a:rPr lang="hr-HR" dirty="0"/>
              <a:t>="test"&gt;</a:t>
            </a:r>
            <a:r>
              <a:rPr lang="hr-HR" dirty="0" err="1"/>
              <a:t>Now</a:t>
            </a:r>
            <a:r>
              <a:rPr lang="hr-HR" dirty="0"/>
              <a:t> </a:t>
            </a:r>
            <a:r>
              <a:rPr lang="hr-HR" dirty="0" err="1"/>
              <a:t>we</a:t>
            </a:r>
            <a:r>
              <a:rPr lang="hr-HR" dirty="0"/>
              <a:t> show &lt;b&gt;</a:t>
            </a:r>
            <a:r>
              <a:rPr lang="hr-HR" dirty="0" err="1"/>
              <a:t>querySelectorAll</a:t>
            </a:r>
            <a:r>
              <a:rPr lang="hr-HR" dirty="0"/>
              <a:t>&lt;/b&gt; </a:t>
            </a:r>
            <a:r>
              <a:rPr lang="hr-HR" dirty="0" err="1"/>
              <a:t>method</a:t>
            </a:r>
            <a:r>
              <a:rPr lang="hr-HR" dirty="0"/>
              <a:t> for </a:t>
            </a:r>
            <a:r>
              <a:rPr lang="hr-HR" dirty="0" err="1"/>
              <a:t>accessing</a:t>
            </a:r>
            <a:r>
              <a:rPr lang="hr-HR" dirty="0"/>
              <a:t> HTML </a:t>
            </a:r>
            <a:r>
              <a:rPr lang="hr-HR" dirty="0" err="1"/>
              <a:t>elements</a:t>
            </a:r>
            <a:r>
              <a:rPr lang="hr-HR" dirty="0"/>
              <a:t>!&lt;/p&gt;</a:t>
            </a:r>
            <a:endParaRPr dirty="0"/>
          </a:p>
          <a:p>
            <a:pPr marL="0" lvl="0" indent="0" algn="l" rtl="0">
              <a:spcBef>
                <a:spcPts val="1000"/>
              </a:spcBef>
              <a:spcAft>
                <a:spcPts val="0"/>
              </a:spcAft>
              <a:buSzPct val="80000"/>
              <a:buNone/>
            </a:pPr>
            <a:r>
              <a:rPr lang="hr-HR" dirty="0"/>
              <a:t>&lt;p </a:t>
            </a:r>
            <a:r>
              <a:rPr lang="hr-HR" dirty="0" err="1"/>
              <a:t>class</a:t>
            </a:r>
            <a:r>
              <a:rPr lang="hr-HR" dirty="0"/>
              <a:t>="test"&gt;</a:t>
            </a:r>
            <a:r>
              <a:rPr lang="hr-HR" dirty="0" err="1"/>
              <a:t>We</a:t>
            </a:r>
            <a:r>
              <a:rPr lang="hr-HR" dirty="0"/>
              <a:t> </a:t>
            </a:r>
            <a:r>
              <a:rPr lang="hr-HR" dirty="0" err="1"/>
              <a:t>learn</a:t>
            </a:r>
            <a:r>
              <a:rPr lang="hr-HR" dirty="0"/>
              <a:t> DOM </a:t>
            </a:r>
            <a:r>
              <a:rPr lang="hr-HR" dirty="0" err="1"/>
              <a:t>today</a:t>
            </a:r>
            <a:r>
              <a:rPr lang="hr-HR" dirty="0"/>
              <a:t> </a:t>
            </a:r>
            <a:r>
              <a:rPr lang="hr-HR" dirty="0" err="1"/>
              <a:t>evan</a:t>
            </a:r>
            <a:r>
              <a:rPr lang="hr-HR" dirty="0"/>
              <a:t> more </a:t>
            </a:r>
            <a:r>
              <a:rPr lang="hr-HR" dirty="0" err="1"/>
              <a:t>then</a:t>
            </a:r>
            <a:r>
              <a:rPr lang="hr-HR" dirty="0"/>
              <a:t> </a:t>
            </a:r>
            <a:r>
              <a:rPr lang="hr-HR" dirty="0" err="1"/>
              <a:t>yesterday</a:t>
            </a:r>
            <a:r>
              <a:rPr lang="hr-HR" dirty="0"/>
              <a:t>.&lt;/p&gt; </a:t>
            </a:r>
            <a:endParaRPr dirty="0"/>
          </a:p>
          <a:p>
            <a:pPr marL="0" lvl="0" indent="0" algn="l" rtl="0">
              <a:spcBef>
                <a:spcPts val="1000"/>
              </a:spcBef>
              <a:spcAft>
                <a:spcPts val="0"/>
              </a:spcAft>
              <a:buSzPct val="80000"/>
              <a:buNone/>
            </a:pPr>
            <a:r>
              <a:rPr lang="hr-HR" dirty="0"/>
              <a:t>&lt;p </a:t>
            </a:r>
            <a:r>
              <a:rPr lang="hr-HR" dirty="0" err="1"/>
              <a:t>id</a:t>
            </a:r>
            <a:r>
              <a:rPr lang="hr-HR" dirty="0"/>
              <a:t>="test"&gt;&lt;/p&gt;</a:t>
            </a:r>
            <a:endParaRPr dirty="0"/>
          </a:p>
          <a:p>
            <a:pPr marL="0" lvl="0" indent="0" algn="l" rtl="0">
              <a:spcBef>
                <a:spcPts val="1000"/>
              </a:spcBef>
              <a:spcAft>
                <a:spcPts val="0"/>
              </a:spcAft>
              <a:buSzPct val="80000"/>
              <a:buNone/>
            </a:pPr>
            <a:r>
              <a:rPr lang="hr-HR" dirty="0"/>
              <a:t>&lt;</a:t>
            </a:r>
            <a:r>
              <a:rPr lang="hr-HR" dirty="0" err="1"/>
              <a:t>script</a:t>
            </a:r>
            <a:r>
              <a:rPr lang="hr-HR" dirty="0"/>
              <a:t>&gt; var p = </a:t>
            </a:r>
            <a:r>
              <a:rPr lang="hr-HR" dirty="0" err="1"/>
              <a:t>document.querySelectorAll</a:t>
            </a:r>
            <a:r>
              <a:rPr lang="hr-HR" dirty="0"/>
              <a:t>("</a:t>
            </a:r>
            <a:r>
              <a:rPr lang="hr-HR" dirty="0" err="1"/>
              <a:t>p.test</a:t>
            </a:r>
            <a:r>
              <a:rPr lang="hr-HR" dirty="0"/>
              <a:t>"); </a:t>
            </a:r>
            <a:endParaRPr dirty="0"/>
          </a:p>
          <a:p>
            <a:pPr marL="0" lvl="0" indent="0" algn="l" rtl="0">
              <a:spcBef>
                <a:spcPts val="1000"/>
              </a:spcBef>
              <a:spcAft>
                <a:spcPts val="0"/>
              </a:spcAft>
              <a:buSzPct val="80000"/>
              <a:buNone/>
            </a:pPr>
            <a:r>
              <a:rPr lang="hr-HR" dirty="0" err="1"/>
              <a:t>document.getElementById</a:t>
            </a:r>
            <a:r>
              <a:rPr lang="hr-HR" dirty="0"/>
              <a:t>("test").</a:t>
            </a:r>
            <a:r>
              <a:rPr lang="hr-HR" dirty="0" err="1"/>
              <a:t>innerHTML</a:t>
            </a:r>
            <a:r>
              <a:rPr lang="hr-HR" dirty="0"/>
              <a:t> = '</a:t>
            </a:r>
            <a:r>
              <a:rPr lang="hr-HR" dirty="0" err="1"/>
              <a:t>The</a:t>
            </a:r>
            <a:r>
              <a:rPr lang="hr-HR" dirty="0"/>
              <a:t> </a:t>
            </a:r>
            <a:r>
              <a:rPr lang="hr-HR" dirty="0" err="1"/>
              <a:t>first</a:t>
            </a:r>
            <a:r>
              <a:rPr lang="hr-HR" dirty="0"/>
              <a:t> </a:t>
            </a:r>
            <a:r>
              <a:rPr lang="hr-HR" dirty="0" err="1"/>
              <a:t>paragraph</a:t>
            </a:r>
            <a:r>
              <a:rPr lang="hr-HR" dirty="0"/>
              <a:t> (</a:t>
            </a:r>
            <a:r>
              <a:rPr lang="hr-HR" dirty="0" err="1"/>
              <a:t>index</a:t>
            </a:r>
            <a:r>
              <a:rPr lang="hr-HR" dirty="0"/>
              <a:t> 0) </a:t>
            </a:r>
            <a:r>
              <a:rPr lang="hr-HR" dirty="0" err="1"/>
              <a:t>with</a:t>
            </a:r>
            <a:r>
              <a:rPr lang="hr-HR" dirty="0"/>
              <a:t> </a:t>
            </a:r>
            <a:r>
              <a:rPr lang="hr-HR" dirty="0" err="1"/>
              <a:t>class</a:t>
            </a:r>
            <a:r>
              <a:rPr lang="hr-HR" dirty="0"/>
              <a:t>="test": ' + p[0].</a:t>
            </a:r>
            <a:r>
              <a:rPr lang="hr-HR" dirty="0" err="1"/>
              <a:t>innerHTML</a:t>
            </a:r>
            <a:r>
              <a:rPr lang="hr-HR" dirty="0"/>
              <a:t> + "&lt;</a:t>
            </a:r>
            <a:r>
              <a:rPr lang="hr-HR" dirty="0" err="1"/>
              <a:t>br</a:t>
            </a:r>
            <a:r>
              <a:rPr lang="hr-HR" dirty="0"/>
              <a:t>/&gt;" + '</a:t>
            </a:r>
            <a:r>
              <a:rPr lang="hr-HR" dirty="0" err="1"/>
              <a:t>The</a:t>
            </a:r>
            <a:r>
              <a:rPr lang="hr-HR" dirty="0"/>
              <a:t> </a:t>
            </a:r>
            <a:r>
              <a:rPr lang="hr-HR" dirty="0" err="1"/>
              <a:t>second</a:t>
            </a:r>
            <a:r>
              <a:rPr lang="hr-HR" dirty="0"/>
              <a:t> </a:t>
            </a:r>
            <a:r>
              <a:rPr lang="hr-HR" dirty="0" err="1"/>
              <a:t>paragraph</a:t>
            </a:r>
            <a:r>
              <a:rPr lang="hr-HR" dirty="0"/>
              <a:t> (</a:t>
            </a:r>
            <a:r>
              <a:rPr lang="hr-HR" dirty="0" err="1"/>
              <a:t>index</a:t>
            </a:r>
            <a:r>
              <a:rPr lang="hr-HR" dirty="0"/>
              <a:t> 1) </a:t>
            </a:r>
            <a:r>
              <a:rPr lang="hr-HR" dirty="0" err="1"/>
              <a:t>with</a:t>
            </a:r>
            <a:r>
              <a:rPr lang="hr-HR" dirty="0"/>
              <a:t> </a:t>
            </a:r>
            <a:r>
              <a:rPr lang="hr-HR" dirty="0" err="1"/>
              <a:t>class</a:t>
            </a:r>
            <a:r>
              <a:rPr lang="hr-HR" dirty="0"/>
              <a:t>="test": ' + p[1].</a:t>
            </a:r>
            <a:r>
              <a:rPr lang="hr-HR" dirty="0" err="1"/>
              <a:t>innerHTML</a:t>
            </a:r>
            <a:r>
              <a:rPr lang="hr-HR" dirty="0"/>
              <a:t>+"&lt;</a:t>
            </a:r>
            <a:r>
              <a:rPr lang="hr-HR" dirty="0" err="1"/>
              <a:t>br</a:t>
            </a:r>
            <a:r>
              <a:rPr lang="hr-HR" dirty="0"/>
              <a:t>/&gt;"+'</a:t>
            </a:r>
            <a:r>
              <a:rPr lang="hr-HR" dirty="0" err="1"/>
              <a:t>The</a:t>
            </a:r>
            <a:r>
              <a:rPr lang="hr-HR" dirty="0"/>
              <a:t> </a:t>
            </a:r>
            <a:r>
              <a:rPr lang="hr-HR" dirty="0" err="1"/>
              <a:t>third</a:t>
            </a:r>
            <a:r>
              <a:rPr lang="hr-HR" dirty="0"/>
              <a:t> </a:t>
            </a:r>
            <a:r>
              <a:rPr lang="hr-HR" dirty="0" err="1"/>
              <a:t>paragraph</a:t>
            </a:r>
            <a:r>
              <a:rPr lang="hr-HR" dirty="0"/>
              <a:t> (</a:t>
            </a:r>
            <a:r>
              <a:rPr lang="hr-HR" dirty="0" err="1"/>
              <a:t>index</a:t>
            </a:r>
            <a:r>
              <a:rPr lang="hr-HR" dirty="0"/>
              <a:t> 2) </a:t>
            </a:r>
            <a:r>
              <a:rPr lang="hr-HR" dirty="0" err="1"/>
              <a:t>with</a:t>
            </a:r>
            <a:r>
              <a:rPr lang="hr-HR" dirty="0"/>
              <a:t> </a:t>
            </a:r>
            <a:r>
              <a:rPr lang="hr-HR" dirty="0" err="1"/>
              <a:t>id</a:t>
            </a:r>
            <a:r>
              <a:rPr lang="hr-HR" dirty="0"/>
              <a:t>="test": ' + p[2].</a:t>
            </a:r>
            <a:r>
              <a:rPr lang="hr-HR" dirty="0" err="1"/>
              <a:t>innerHTML</a:t>
            </a:r>
            <a:r>
              <a:rPr lang="hr-HR" dirty="0"/>
              <a:t>;</a:t>
            </a:r>
            <a:endParaRPr dirty="0"/>
          </a:p>
          <a:p>
            <a:pPr marL="0" lvl="0" indent="0" algn="l" rtl="0">
              <a:spcBef>
                <a:spcPts val="1000"/>
              </a:spcBef>
              <a:spcAft>
                <a:spcPts val="0"/>
              </a:spcAft>
              <a:buSzPct val="80000"/>
              <a:buNone/>
            </a:pPr>
            <a:r>
              <a:rPr lang="hr-HR" dirty="0"/>
              <a:t>&lt;/</a:t>
            </a:r>
            <a:r>
              <a:rPr lang="hr-HR" dirty="0" err="1"/>
              <a:t>script</a:t>
            </a:r>
            <a:r>
              <a:rPr lang="hr-HR" dirty="0"/>
              <a:t>&gt;</a:t>
            </a:r>
            <a:endParaRPr dirty="0"/>
          </a:p>
          <a:p>
            <a:pPr marL="0" lvl="0" indent="0" algn="l" rtl="0">
              <a:spcBef>
                <a:spcPts val="1000"/>
              </a:spcBef>
              <a:spcAft>
                <a:spcPts val="0"/>
              </a:spcAft>
              <a:buSzPct val="80000"/>
              <a:buNone/>
            </a:pPr>
            <a:r>
              <a:rPr lang="hr-HR" dirty="0"/>
              <a:t>&lt;/</a:t>
            </a:r>
            <a:r>
              <a:rPr lang="hr-HR" dirty="0" err="1"/>
              <a:t>body</a:t>
            </a:r>
            <a:r>
              <a:rPr lang="hr-HR" dirty="0"/>
              <a:t>&gt; &lt;/</a:t>
            </a:r>
            <a:r>
              <a:rPr lang="hr-HR" dirty="0" err="1"/>
              <a:t>html</a:t>
            </a:r>
            <a:r>
              <a:rPr lang="hr-HR" dirty="0"/>
              <a:t>&gt;</a:t>
            </a:r>
            <a:endParaRPr dirty="0"/>
          </a:p>
          <a:p>
            <a:pPr marL="0" lvl="0" indent="0" algn="l" rtl="0">
              <a:spcBef>
                <a:spcPts val="1000"/>
              </a:spcBef>
              <a:spcAft>
                <a:spcPts val="0"/>
              </a:spcAft>
              <a:buSzPct val="80000"/>
              <a:buNone/>
            </a:pPr>
            <a:endParaRPr dirty="0"/>
          </a:p>
        </p:txBody>
      </p:sp>
      <p:sp>
        <p:nvSpPr>
          <p:cNvPr id="3" name="Rezervirano mjesto podnožja 2">
            <a:extLst>
              <a:ext uri="{FF2B5EF4-FFF2-40B4-BE49-F238E27FC236}">
                <a16:creationId xmlns:a16="http://schemas.microsoft.com/office/drawing/2014/main" id="{E2CBC602-E5EF-4DDB-98D4-CF28621CDB5F}"/>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Pronalaženje na osnovu HTML kolekcije objekata (6)</a:t>
            </a:r>
            <a:br>
              <a:rPr lang="hr-HR"/>
            </a:br>
            <a:endParaRPr/>
          </a:p>
        </p:txBody>
      </p:sp>
      <p:sp>
        <p:nvSpPr>
          <p:cNvPr id="243" name="Google Shape;243;p14"/>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hr-HR"/>
              <a:t>Na sljedećem slajdu je dan primjer nalaženja svih HTML elemenata koji pripadaju kolekciji HTML forme. </a:t>
            </a:r>
            <a:endParaRPr/>
          </a:p>
          <a:p>
            <a:pPr marL="0" lvl="0" indent="0" algn="l" rtl="0">
              <a:spcBef>
                <a:spcPts val="1000"/>
              </a:spcBef>
              <a:spcAft>
                <a:spcPts val="0"/>
              </a:spcAft>
              <a:buSzPts val="1600"/>
              <a:buNone/>
            </a:pPr>
            <a:r>
              <a:rPr lang="hr-HR"/>
              <a:t> HTML forma je kolekcija objekata, gdje svaki objekt (element) ima svoju vrijednost. </a:t>
            </a:r>
            <a:endParaRPr/>
          </a:p>
          <a:p>
            <a:pPr marL="0" lvl="0" indent="0" algn="l" rtl="0">
              <a:spcBef>
                <a:spcPts val="1000"/>
              </a:spcBef>
              <a:spcAft>
                <a:spcPts val="0"/>
              </a:spcAft>
              <a:buSzPts val="1600"/>
              <a:buNone/>
            </a:pPr>
            <a:r>
              <a:rPr lang="hr-HR"/>
              <a:t>Tako je na primjer vrijednost za input tekstualno polje tekst koji upiše korisnik, vrijednost select HTML elementa je opciju koju je korisnik izabrao, itd.</a:t>
            </a:r>
            <a:endParaRPr/>
          </a:p>
          <a:p>
            <a:pPr marL="0" lvl="0" indent="0" algn="l" rtl="0">
              <a:spcBef>
                <a:spcPts val="1000"/>
              </a:spcBef>
              <a:spcAft>
                <a:spcPts val="0"/>
              </a:spcAft>
              <a:buSzPts val="1600"/>
              <a:buNone/>
            </a:pPr>
            <a:endParaRPr/>
          </a:p>
        </p:txBody>
      </p:sp>
      <p:sp>
        <p:nvSpPr>
          <p:cNvPr id="3" name="Rezervirano mjesto podnožja 2">
            <a:extLst>
              <a:ext uri="{FF2B5EF4-FFF2-40B4-BE49-F238E27FC236}">
                <a16:creationId xmlns:a16="http://schemas.microsoft.com/office/drawing/2014/main" id="{4D1A3422-0E6E-4CAA-86B1-529A953636A1}"/>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body" idx="1"/>
          </p:nvPr>
        </p:nvSpPr>
        <p:spPr>
          <a:xfrm>
            <a:off x="498764" y="640080"/>
            <a:ext cx="11529752" cy="5608319"/>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ct val="80000"/>
              <a:buNone/>
            </a:pPr>
            <a:r>
              <a:rPr lang="hr-HR"/>
              <a:t>&lt;html&gt;</a:t>
            </a:r>
            <a:endParaRPr/>
          </a:p>
          <a:p>
            <a:pPr marL="0" lvl="0" indent="0" algn="l" rtl="0">
              <a:spcBef>
                <a:spcPts val="1000"/>
              </a:spcBef>
              <a:spcAft>
                <a:spcPts val="0"/>
              </a:spcAft>
              <a:buSzPct val="80000"/>
              <a:buNone/>
            </a:pPr>
            <a:r>
              <a:rPr lang="hr-HR"/>
              <a:t>&lt;body&gt;</a:t>
            </a:r>
            <a:endParaRPr/>
          </a:p>
          <a:p>
            <a:pPr marL="0" lvl="0" indent="0" algn="l" rtl="0">
              <a:spcBef>
                <a:spcPts val="1000"/>
              </a:spcBef>
              <a:spcAft>
                <a:spcPts val="0"/>
              </a:spcAft>
              <a:buSzPct val="80000"/>
              <a:buNone/>
            </a:pPr>
            <a:r>
              <a:rPr lang="hr-HR"/>
              <a:t>&lt;form  id="form1"&gt;    </a:t>
            </a:r>
            <a:endParaRPr/>
          </a:p>
          <a:p>
            <a:pPr marL="0" lvl="0" indent="0" algn="l" rtl="0">
              <a:spcBef>
                <a:spcPts val="1000"/>
              </a:spcBef>
              <a:spcAft>
                <a:spcPts val="0"/>
              </a:spcAft>
              <a:buSzPct val="80000"/>
              <a:buNone/>
            </a:pPr>
            <a:r>
              <a:rPr lang="hr-HR"/>
              <a:t>Enter name: &lt;input type="text" name="name" value="John"&gt;  &lt;br/&gt; </a:t>
            </a:r>
            <a:endParaRPr/>
          </a:p>
          <a:p>
            <a:pPr marL="0" lvl="0" indent="0" algn="l" rtl="0">
              <a:spcBef>
                <a:spcPts val="1000"/>
              </a:spcBef>
              <a:spcAft>
                <a:spcPts val="0"/>
              </a:spcAft>
              <a:buSzPct val="80000"/>
              <a:buNone/>
            </a:pPr>
            <a:r>
              <a:rPr lang="hr-HR"/>
              <a:t>Enter surname &lt;input type="text" name="surname" value="Doe"&gt; &lt;br/&gt; </a:t>
            </a:r>
            <a:endParaRPr/>
          </a:p>
          <a:p>
            <a:pPr marL="0" lvl="0" indent="0" algn="l" rtl="0">
              <a:spcBef>
                <a:spcPts val="1000"/>
              </a:spcBef>
              <a:spcAft>
                <a:spcPts val="0"/>
              </a:spcAft>
              <a:buSzPct val="80000"/>
              <a:buNone/>
            </a:pPr>
            <a:r>
              <a:rPr lang="hr-HR"/>
              <a:t>&lt;select name="age"&gt;     </a:t>
            </a:r>
            <a:endParaRPr/>
          </a:p>
          <a:p>
            <a:pPr marL="0" lvl="0" indent="0" algn="l" rtl="0">
              <a:spcBef>
                <a:spcPts val="1000"/>
              </a:spcBef>
              <a:spcAft>
                <a:spcPts val="0"/>
              </a:spcAft>
              <a:buSzPct val="80000"/>
              <a:buNone/>
            </a:pPr>
            <a:r>
              <a:rPr lang="hr-HR"/>
              <a:t>&lt;option value="21-30"&gt; 21-30&lt;/option&gt; </a:t>
            </a:r>
            <a:endParaRPr/>
          </a:p>
          <a:p>
            <a:pPr marL="0" lvl="0" indent="0" algn="l" rtl="0">
              <a:spcBef>
                <a:spcPts val="1000"/>
              </a:spcBef>
              <a:spcAft>
                <a:spcPts val="0"/>
              </a:spcAft>
              <a:buSzPct val="80000"/>
              <a:buNone/>
            </a:pPr>
            <a:r>
              <a:rPr lang="hr-HR"/>
              <a:t>&lt;option value="31-40"&gt; 31-40&lt;/option&gt; </a:t>
            </a:r>
            <a:endParaRPr/>
          </a:p>
          <a:p>
            <a:pPr marL="0" lvl="0" indent="0" algn="l" rtl="0">
              <a:spcBef>
                <a:spcPts val="1000"/>
              </a:spcBef>
              <a:spcAft>
                <a:spcPts val="0"/>
              </a:spcAft>
              <a:buSzPct val="80000"/>
              <a:buNone/>
            </a:pPr>
            <a:r>
              <a:rPr lang="hr-HR"/>
              <a:t>&lt;option value="41-50"&gt; 41-50&lt;/option&gt;    </a:t>
            </a:r>
            <a:endParaRPr/>
          </a:p>
          <a:p>
            <a:pPr marL="0" lvl="0" indent="0" algn="l" rtl="0">
              <a:spcBef>
                <a:spcPts val="1000"/>
              </a:spcBef>
              <a:spcAft>
                <a:spcPts val="0"/>
              </a:spcAft>
              <a:buSzPct val="80000"/>
              <a:buNone/>
            </a:pPr>
            <a:r>
              <a:rPr lang="hr-HR"/>
              <a:t>&lt;/select&gt;    &lt;/form&gt;</a:t>
            </a:r>
            <a:endParaRPr/>
          </a:p>
          <a:p>
            <a:pPr marL="0" lvl="0" indent="0" algn="l" rtl="0">
              <a:spcBef>
                <a:spcPts val="1000"/>
              </a:spcBef>
              <a:spcAft>
                <a:spcPts val="0"/>
              </a:spcAft>
              <a:buSzPct val="80000"/>
              <a:buNone/>
            </a:pPr>
            <a:r>
              <a:rPr lang="hr-HR"/>
              <a:t>&lt;p id="test"&gt;&lt;/p&gt;</a:t>
            </a:r>
            <a:endParaRPr/>
          </a:p>
          <a:p>
            <a:pPr marL="0" lvl="0" indent="0" algn="l" rtl="0">
              <a:spcBef>
                <a:spcPts val="1000"/>
              </a:spcBef>
              <a:spcAft>
                <a:spcPts val="0"/>
              </a:spcAft>
              <a:buSzPct val="80000"/>
              <a:buNone/>
            </a:pPr>
            <a:r>
              <a:rPr lang="hr-HR"/>
              <a:t>&lt;script&gt;   … </a:t>
            </a:r>
            <a:endParaRPr/>
          </a:p>
          <a:p>
            <a:pPr marL="0" lvl="0" indent="0" algn="l" rtl="0">
              <a:spcBef>
                <a:spcPts val="1000"/>
              </a:spcBef>
              <a:spcAft>
                <a:spcPts val="0"/>
              </a:spcAft>
              <a:buSzPct val="80000"/>
              <a:buNone/>
            </a:pPr>
            <a:r>
              <a:rPr lang="hr-HR"/>
              <a:t>&lt;/script&gt;</a:t>
            </a:r>
            <a:endParaRPr/>
          </a:p>
          <a:p>
            <a:pPr marL="0" lvl="0" indent="0" algn="l" rtl="0">
              <a:spcBef>
                <a:spcPts val="1000"/>
              </a:spcBef>
              <a:spcAft>
                <a:spcPts val="0"/>
              </a:spcAft>
              <a:buSzPct val="80000"/>
              <a:buNone/>
            </a:pPr>
            <a:r>
              <a:rPr lang="hr-HR"/>
              <a:t>&lt;button type="button" onclick="test()"&gt; Click me &lt;/button&gt;    </a:t>
            </a:r>
            <a:endParaRPr/>
          </a:p>
          <a:p>
            <a:pPr marL="0" lvl="0" indent="0" algn="l" rtl="0">
              <a:spcBef>
                <a:spcPts val="1000"/>
              </a:spcBef>
              <a:spcAft>
                <a:spcPts val="0"/>
              </a:spcAft>
              <a:buSzPct val="80000"/>
              <a:buNone/>
            </a:pPr>
            <a:r>
              <a:rPr lang="hr-HR"/>
              <a:t>&lt;/body&gt; &lt;/html&gt;</a:t>
            </a:r>
            <a:endParaRPr/>
          </a:p>
          <a:p>
            <a:pPr marL="0" lvl="0" indent="0" algn="l" rtl="0">
              <a:spcBef>
                <a:spcPts val="1000"/>
              </a:spcBef>
              <a:spcAft>
                <a:spcPts val="0"/>
              </a:spcAft>
              <a:buSzPct val="80000"/>
              <a:buNone/>
            </a:pPr>
            <a:endParaRPr/>
          </a:p>
        </p:txBody>
      </p:sp>
      <p:sp>
        <p:nvSpPr>
          <p:cNvPr id="3" name="Rezervirano mjesto podnožja 2">
            <a:extLst>
              <a:ext uri="{FF2B5EF4-FFF2-40B4-BE49-F238E27FC236}">
                <a16:creationId xmlns:a16="http://schemas.microsoft.com/office/drawing/2014/main" id="{33CB2E74-B807-42A2-A41C-F962BA33F87F}"/>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6"/>
          <p:cNvSpPr txBox="1">
            <a:spLocks noGrp="1"/>
          </p:cNvSpPr>
          <p:nvPr>
            <p:ph type="body" idx="1"/>
          </p:nvPr>
        </p:nvSpPr>
        <p:spPr>
          <a:xfrm>
            <a:off x="914400" y="830947"/>
            <a:ext cx="10440785" cy="5478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r>
              <a:rPr lang="hr-HR" sz="2800"/>
              <a:t>&lt;script&gt;    </a:t>
            </a:r>
            <a:endParaRPr sz="2800"/>
          </a:p>
          <a:p>
            <a:pPr marL="0" lvl="0" indent="0" algn="l" rtl="0">
              <a:spcBef>
                <a:spcPts val="1000"/>
              </a:spcBef>
              <a:spcAft>
                <a:spcPts val="0"/>
              </a:spcAft>
              <a:buSzPts val="2240"/>
              <a:buNone/>
            </a:pPr>
            <a:r>
              <a:rPr lang="hr-HR" sz="2800"/>
              <a:t>function test(){    </a:t>
            </a:r>
            <a:endParaRPr sz="2800"/>
          </a:p>
          <a:p>
            <a:pPr marL="0" lvl="0" indent="0" algn="l" rtl="0">
              <a:spcBef>
                <a:spcPts val="1000"/>
              </a:spcBef>
              <a:spcAft>
                <a:spcPts val="0"/>
              </a:spcAft>
              <a:buSzPts val="2240"/>
              <a:buNone/>
            </a:pPr>
            <a:r>
              <a:rPr lang="hr-HR" sz="2800"/>
              <a:t>var x = document.forms["form1"]; </a:t>
            </a:r>
            <a:endParaRPr sz="2800"/>
          </a:p>
          <a:p>
            <a:pPr marL="0" lvl="0" indent="0" algn="l" rtl="0">
              <a:spcBef>
                <a:spcPts val="1000"/>
              </a:spcBef>
              <a:spcAft>
                <a:spcPts val="0"/>
              </a:spcAft>
              <a:buSzPts val="2240"/>
              <a:buNone/>
            </a:pPr>
            <a:r>
              <a:rPr lang="hr-HR" sz="2800"/>
              <a:t>var text = ""; </a:t>
            </a:r>
            <a:endParaRPr sz="2800"/>
          </a:p>
          <a:p>
            <a:pPr marL="0" lvl="0" indent="0" algn="l" rtl="0">
              <a:spcBef>
                <a:spcPts val="1000"/>
              </a:spcBef>
              <a:spcAft>
                <a:spcPts val="0"/>
              </a:spcAft>
              <a:buSzPts val="2240"/>
              <a:buNone/>
            </a:pPr>
            <a:r>
              <a:rPr lang="hr-HR" sz="2800"/>
              <a:t>var i; </a:t>
            </a:r>
            <a:endParaRPr sz="2800"/>
          </a:p>
          <a:p>
            <a:pPr marL="0" lvl="0" indent="0" algn="l" rtl="0">
              <a:spcBef>
                <a:spcPts val="1000"/>
              </a:spcBef>
              <a:spcAft>
                <a:spcPts val="0"/>
              </a:spcAft>
              <a:buSzPts val="2240"/>
              <a:buNone/>
            </a:pPr>
            <a:r>
              <a:rPr lang="hr-HR" sz="2800"/>
              <a:t>for (i = 0; i &lt; x.length ;i++) </a:t>
            </a:r>
            <a:endParaRPr sz="2800"/>
          </a:p>
          <a:p>
            <a:pPr marL="0" lvl="0" indent="0" algn="l" rtl="0">
              <a:spcBef>
                <a:spcPts val="1000"/>
              </a:spcBef>
              <a:spcAft>
                <a:spcPts val="0"/>
              </a:spcAft>
              <a:buSzPts val="2240"/>
              <a:buNone/>
            </a:pPr>
            <a:r>
              <a:rPr lang="hr-HR" sz="2800"/>
              <a:t>{ text += x.elements[i].value + "&lt;br&gt;"; }</a:t>
            </a:r>
            <a:endParaRPr/>
          </a:p>
          <a:p>
            <a:pPr marL="0" lvl="0" indent="0" algn="l" rtl="0">
              <a:spcBef>
                <a:spcPts val="1000"/>
              </a:spcBef>
              <a:spcAft>
                <a:spcPts val="0"/>
              </a:spcAft>
              <a:buSzPts val="2240"/>
              <a:buNone/>
            </a:pPr>
            <a:r>
              <a:rPr lang="hr-HR" sz="2800"/>
              <a:t>document.getElementById("test").innerHTML=text;    }   </a:t>
            </a:r>
            <a:endParaRPr/>
          </a:p>
          <a:p>
            <a:pPr marL="0" lvl="0" indent="0" algn="l" rtl="0">
              <a:spcBef>
                <a:spcPts val="1000"/>
              </a:spcBef>
              <a:spcAft>
                <a:spcPts val="0"/>
              </a:spcAft>
              <a:buSzPts val="2240"/>
              <a:buNone/>
            </a:pPr>
            <a:r>
              <a:rPr lang="hr-HR" sz="2800"/>
              <a:t>&lt;/script&gt;</a:t>
            </a:r>
            <a:endParaRPr/>
          </a:p>
        </p:txBody>
      </p:sp>
      <p:sp>
        <p:nvSpPr>
          <p:cNvPr id="3" name="Rezervirano mjesto podnožja 2">
            <a:extLst>
              <a:ext uri="{FF2B5EF4-FFF2-40B4-BE49-F238E27FC236}">
                <a16:creationId xmlns:a16="http://schemas.microsoft.com/office/drawing/2014/main" id="{1D5344F3-55C1-4741-8A17-50303473DEF7}"/>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Document.write()</a:t>
            </a:r>
            <a:br>
              <a:rPr lang="hr-HR"/>
            </a:br>
            <a:endParaRPr/>
          </a:p>
        </p:txBody>
      </p:sp>
      <p:sp>
        <p:nvSpPr>
          <p:cNvPr id="262" name="Google Shape;262;p17"/>
          <p:cNvSpPr txBox="1">
            <a:spLocks noGrp="1"/>
          </p:cNvSpPr>
          <p:nvPr>
            <p:ph type="body" idx="1"/>
          </p:nvPr>
        </p:nvSpPr>
        <p:spPr>
          <a:xfrm>
            <a:off x="380105" y="1529542"/>
            <a:ext cx="10218623" cy="494330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80000"/>
              <a:buNone/>
            </a:pPr>
            <a:r>
              <a:rPr lang="hr-HR"/>
              <a:t>Sa JavScript možemo koristiti naredbu document.write() za pisanje direktno u HTML izlazni tok podataka. </a:t>
            </a:r>
            <a:endParaRPr/>
          </a:p>
          <a:p>
            <a:pPr marL="0" lvl="0" indent="0" algn="l" rtl="0">
              <a:spcBef>
                <a:spcPts val="1000"/>
              </a:spcBef>
              <a:spcAft>
                <a:spcPts val="0"/>
              </a:spcAft>
              <a:buSzPct val="80000"/>
              <a:buNone/>
            </a:pPr>
            <a:r>
              <a:rPr lang="hr-HR"/>
              <a:t>Ovu metoda koristimo nakon što je dokument učitan, u suprotnom će biti prepisan sadržaj dokumenta.</a:t>
            </a:r>
            <a:endParaRPr/>
          </a:p>
          <a:p>
            <a:pPr marL="0" lvl="0" indent="0" algn="l" rtl="0">
              <a:spcBef>
                <a:spcPts val="1000"/>
              </a:spcBef>
              <a:spcAft>
                <a:spcPts val="0"/>
              </a:spcAft>
              <a:buSzPct val="80000"/>
              <a:buNone/>
            </a:pPr>
            <a:r>
              <a:rPr lang="hr-HR"/>
              <a:t>document.write(„Test“)</a:t>
            </a:r>
            <a:endParaRPr/>
          </a:p>
          <a:p>
            <a:pPr marL="0" lvl="0" indent="0" algn="l" rtl="0">
              <a:spcBef>
                <a:spcPts val="1000"/>
              </a:spcBef>
              <a:spcAft>
                <a:spcPts val="0"/>
              </a:spcAft>
              <a:buSzPct val="80000"/>
              <a:buNone/>
            </a:pPr>
            <a:r>
              <a:rPr lang="hr-HR"/>
              <a:t>&lt;html&gt;</a:t>
            </a:r>
            <a:endParaRPr/>
          </a:p>
          <a:p>
            <a:pPr marL="0" lvl="0" indent="0" algn="l" rtl="0">
              <a:spcBef>
                <a:spcPts val="1000"/>
              </a:spcBef>
              <a:spcAft>
                <a:spcPts val="0"/>
              </a:spcAft>
              <a:buSzPct val="80000"/>
              <a:buNone/>
            </a:pPr>
            <a:r>
              <a:rPr lang="hr-HR"/>
              <a:t>&lt;body&gt;</a:t>
            </a:r>
            <a:endParaRPr/>
          </a:p>
          <a:p>
            <a:pPr marL="0" lvl="0" indent="0" algn="l" rtl="0">
              <a:spcBef>
                <a:spcPts val="1000"/>
              </a:spcBef>
              <a:spcAft>
                <a:spcPts val="0"/>
              </a:spcAft>
              <a:buSzPct val="80000"/>
              <a:buNone/>
            </a:pPr>
            <a:r>
              <a:rPr lang="hr-HR"/>
              <a:t>&lt;script&gt;</a:t>
            </a:r>
            <a:endParaRPr/>
          </a:p>
          <a:p>
            <a:pPr marL="0" lvl="0" indent="0" algn="l" rtl="0">
              <a:spcBef>
                <a:spcPts val="1000"/>
              </a:spcBef>
              <a:spcAft>
                <a:spcPts val="0"/>
              </a:spcAft>
              <a:buSzPct val="80000"/>
              <a:buNone/>
            </a:pPr>
            <a:r>
              <a:rPr lang="hr-HR"/>
              <a:t>document.write("Hello there everybody, I am in the output HTML stream! &lt;br/&gt;") document.write(Date());</a:t>
            </a:r>
            <a:endParaRPr/>
          </a:p>
          <a:p>
            <a:pPr marL="0" lvl="0" indent="0" algn="l" rtl="0">
              <a:spcBef>
                <a:spcPts val="1000"/>
              </a:spcBef>
              <a:spcAft>
                <a:spcPts val="0"/>
              </a:spcAft>
              <a:buSzPct val="80000"/>
              <a:buNone/>
            </a:pPr>
            <a:r>
              <a:rPr lang="hr-HR"/>
              <a:t>&lt;/script&gt;</a:t>
            </a:r>
            <a:endParaRPr/>
          </a:p>
          <a:p>
            <a:pPr marL="0" lvl="0" indent="0" algn="l" rtl="0">
              <a:spcBef>
                <a:spcPts val="1000"/>
              </a:spcBef>
              <a:spcAft>
                <a:spcPts val="0"/>
              </a:spcAft>
              <a:buSzPct val="80000"/>
              <a:buNone/>
            </a:pPr>
            <a:r>
              <a:rPr lang="hr-HR"/>
              <a:t>&lt;/body&gt;</a:t>
            </a:r>
            <a:endParaRPr/>
          </a:p>
          <a:p>
            <a:pPr marL="0" lvl="0" indent="0" algn="l" rtl="0">
              <a:spcBef>
                <a:spcPts val="1000"/>
              </a:spcBef>
              <a:spcAft>
                <a:spcPts val="0"/>
              </a:spcAft>
              <a:buSzPct val="80000"/>
              <a:buNone/>
            </a:pPr>
            <a:r>
              <a:rPr lang="hr-HR"/>
              <a:t>&lt;/html&gt;</a:t>
            </a:r>
            <a:endParaRPr/>
          </a:p>
          <a:p>
            <a:pPr marL="0" lvl="0" indent="0" algn="l" rtl="0">
              <a:spcBef>
                <a:spcPts val="1000"/>
              </a:spcBef>
              <a:spcAft>
                <a:spcPts val="0"/>
              </a:spcAft>
              <a:buSzPct val="80000"/>
              <a:buNone/>
            </a:pPr>
            <a:endParaRPr/>
          </a:p>
        </p:txBody>
      </p:sp>
      <p:sp>
        <p:nvSpPr>
          <p:cNvPr id="3" name="Rezervirano mjesto podnožja 2">
            <a:extLst>
              <a:ext uri="{FF2B5EF4-FFF2-40B4-BE49-F238E27FC236}">
                <a16:creationId xmlns:a16="http://schemas.microsoft.com/office/drawing/2014/main" id="{298F165F-D6B7-4A19-9341-FC777814CC06}"/>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Promjena vrijednosti atribura (8)</a:t>
            </a:r>
            <a:endParaRPr/>
          </a:p>
        </p:txBody>
      </p:sp>
      <p:sp>
        <p:nvSpPr>
          <p:cNvPr id="269" name="Google Shape;269;p18"/>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600"/>
              <a:buNone/>
            </a:pPr>
            <a:r>
              <a:rPr lang="hr-HR"/>
              <a:t> Sintaksa za promjenu vrijednosti HTML atributa:</a:t>
            </a:r>
            <a:endParaRPr/>
          </a:p>
          <a:p>
            <a:pPr marL="0" lvl="0" indent="0" algn="l" rtl="0">
              <a:spcBef>
                <a:spcPts val="1000"/>
              </a:spcBef>
              <a:spcAft>
                <a:spcPts val="0"/>
              </a:spcAft>
              <a:buSzPts val="1600"/>
              <a:buNone/>
            </a:pPr>
            <a:r>
              <a:rPr lang="hr-HR"/>
              <a:t>document.getElementById(id).attribute = new value</a:t>
            </a:r>
            <a:endParaRPr/>
          </a:p>
          <a:p>
            <a:pPr marL="0" lvl="0" indent="0" algn="l" rtl="0">
              <a:spcBef>
                <a:spcPts val="1000"/>
              </a:spcBef>
              <a:spcAft>
                <a:spcPts val="0"/>
              </a:spcAft>
              <a:buSzPts val="1600"/>
              <a:buNone/>
            </a:pPr>
            <a:r>
              <a:rPr lang="hr-HR"/>
              <a:t>&lt;html&gt;</a:t>
            </a:r>
            <a:endParaRPr/>
          </a:p>
          <a:p>
            <a:pPr marL="0" lvl="0" indent="0" algn="l" rtl="0">
              <a:spcBef>
                <a:spcPts val="1000"/>
              </a:spcBef>
              <a:spcAft>
                <a:spcPts val="0"/>
              </a:spcAft>
              <a:buSzPts val="1600"/>
              <a:buNone/>
            </a:pPr>
            <a:r>
              <a:rPr lang="hr-HR"/>
              <a:t>&lt;body&gt;</a:t>
            </a:r>
            <a:endParaRPr/>
          </a:p>
          <a:p>
            <a:pPr marL="0" lvl="0" indent="0" algn="l" rtl="0">
              <a:spcBef>
                <a:spcPts val="1000"/>
              </a:spcBef>
              <a:spcAft>
                <a:spcPts val="0"/>
              </a:spcAft>
              <a:buSzPts val="1600"/>
              <a:buNone/>
            </a:pPr>
            <a:r>
              <a:rPr lang="hr-HR"/>
              <a:t>&lt;img src="desktop.jpg" width="180px" height="180px" style="border:2px solid black;display:block;" id="figure1"/&gt; </a:t>
            </a:r>
            <a:endParaRPr/>
          </a:p>
          <a:p>
            <a:pPr marL="0" lvl="0" indent="0" algn="l" rtl="0">
              <a:spcBef>
                <a:spcPts val="1000"/>
              </a:spcBef>
              <a:spcAft>
                <a:spcPts val="0"/>
              </a:spcAft>
              <a:buSzPts val="1600"/>
              <a:buNone/>
            </a:pPr>
            <a:r>
              <a:rPr lang="hr-HR"/>
              <a:t>&lt;button type="button" onclick="test()"&gt; Change picture&lt;/button&gt;</a:t>
            </a:r>
            <a:endParaRPr/>
          </a:p>
          <a:p>
            <a:pPr marL="0" lvl="0" indent="0" algn="l" rtl="0">
              <a:spcBef>
                <a:spcPts val="1000"/>
              </a:spcBef>
              <a:spcAft>
                <a:spcPts val="0"/>
              </a:spcAft>
              <a:buSzPts val="1600"/>
              <a:buNone/>
            </a:pPr>
            <a:r>
              <a:rPr lang="hr-HR"/>
              <a:t>&lt;script&gt; function test(){ document.getElementById("figure1").src="laptop.jpg"; }</a:t>
            </a:r>
            <a:endParaRPr/>
          </a:p>
          <a:p>
            <a:pPr marL="0" lvl="0" indent="0" algn="l" rtl="0">
              <a:spcBef>
                <a:spcPts val="1000"/>
              </a:spcBef>
              <a:spcAft>
                <a:spcPts val="0"/>
              </a:spcAft>
              <a:buSzPts val="1600"/>
              <a:buNone/>
            </a:pPr>
            <a:r>
              <a:rPr lang="hr-HR"/>
              <a:t>&lt;/script&gt; &lt;/body&gt;</a:t>
            </a:r>
            <a:endParaRPr/>
          </a:p>
          <a:p>
            <a:pPr marL="0" lvl="0" indent="0" algn="l" rtl="0">
              <a:spcBef>
                <a:spcPts val="1000"/>
              </a:spcBef>
              <a:spcAft>
                <a:spcPts val="0"/>
              </a:spcAft>
              <a:buSzPts val="1600"/>
              <a:buNone/>
            </a:pPr>
            <a:r>
              <a:rPr lang="hr-HR"/>
              <a:t>&lt;/html&gt;</a:t>
            </a:r>
            <a:endParaRPr/>
          </a:p>
          <a:p>
            <a:pPr marL="0" lvl="0" indent="0" algn="l" rtl="0">
              <a:spcBef>
                <a:spcPts val="1000"/>
              </a:spcBef>
              <a:spcAft>
                <a:spcPts val="0"/>
              </a:spcAft>
              <a:buSzPts val="1600"/>
              <a:buNone/>
            </a:pPr>
            <a:endParaRPr/>
          </a:p>
        </p:txBody>
      </p:sp>
      <p:sp>
        <p:nvSpPr>
          <p:cNvPr id="3" name="Rezervirano mjesto podnožja 2">
            <a:extLst>
              <a:ext uri="{FF2B5EF4-FFF2-40B4-BE49-F238E27FC236}">
                <a16:creationId xmlns:a16="http://schemas.microsoft.com/office/drawing/2014/main" id="{A2DA9A38-32D9-4C61-8420-500F42051434}"/>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Promijena vrijednosti CSS stila (9)</a:t>
            </a:r>
            <a:br>
              <a:rPr lang="hr-HR"/>
            </a:br>
            <a:endParaRPr/>
          </a:p>
        </p:txBody>
      </p:sp>
      <p:sp>
        <p:nvSpPr>
          <p:cNvPr id="276" name="Google Shape;276;p19"/>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600"/>
              <a:buNone/>
            </a:pPr>
            <a:r>
              <a:rPr lang="hr-HR"/>
              <a:t>document.getElementById(id).style.property = new style</a:t>
            </a:r>
            <a:endParaRPr/>
          </a:p>
          <a:p>
            <a:pPr marL="0" lvl="0" indent="0" algn="l" rtl="0">
              <a:spcBef>
                <a:spcPts val="1000"/>
              </a:spcBef>
              <a:spcAft>
                <a:spcPts val="0"/>
              </a:spcAft>
              <a:buSzPts val="1600"/>
              <a:buNone/>
            </a:pPr>
            <a:endParaRPr/>
          </a:p>
          <a:p>
            <a:pPr marL="0" lvl="0" indent="0" algn="l" rtl="0">
              <a:spcBef>
                <a:spcPts val="1000"/>
              </a:spcBef>
              <a:spcAft>
                <a:spcPts val="0"/>
              </a:spcAft>
              <a:buSzPts val="1600"/>
              <a:buNone/>
            </a:pPr>
            <a:r>
              <a:rPr lang="hr-HR"/>
              <a:t>&lt;html&gt; &lt;body&gt;</a:t>
            </a:r>
            <a:endParaRPr/>
          </a:p>
          <a:p>
            <a:pPr marL="0" lvl="0" indent="0" algn="l" rtl="0">
              <a:spcBef>
                <a:spcPts val="1000"/>
              </a:spcBef>
              <a:spcAft>
                <a:spcPts val="0"/>
              </a:spcAft>
              <a:buSzPts val="1600"/>
              <a:buNone/>
            </a:pPr>
            <a:r>
              <a:rPr lang="hr-HR"/>
              <a:t>document.body.style.background-color=˝#890˝;</a:t>
            </a:r>
            <a:endParaRPr/>
          </a:p>
          <a:p>
            <a:pPr marL="0" lvl="0" indent="0" algn="l" rtl="0">
              <a:spcBef>
                <a:spcPts val="1000"/>
              </a:spcBef>
              <a:spcAft>
                <a:spcPts val="0"/>
              </a:spcAft>
              <a:buSzPts val="1600"/>
              <a:buNone/>
            </a:pPr>
            <a:r>
              <a:rPr lang="hr-HR"/>
              <a:t>&lt;p id="p1"&gt;Hello everyone&lt;/p&gt;</a:t>
            </a:r>
            <a:endParaRPr/>
          </a:p>
          <a:p>
            <a:pPr marL="0" lvl="0" indent="0" algn="l" rtl="0">
              <a:spcBef>
                <a:spcPts val="1000"/>
              </a:spcBef>
              <a:spcAft>
                <a:spcPts val="0"/>
              </a:spcAft>
              <a:buSzPts val="1600"/>
              <a:buNone/>
            </a:pPr>
            <a:r>
              <a:rPr lang="hr-HR"/>
              <a:t> &lt;p id="p2"&gt;Hello everyone!&lt;/p&gt;</a:t>
            </a:r>
            <a:endParaRPr/>
          </a:p>
          <a:p>
            <a:pPr marL="0" lvl="0" indent="0" algn="l" rtl="0">
              <a:spcBef>
                <a:spcPts val="1000"/>
              </a:spcBef>
              <a:spcAft>
                <a:spcPts val="0"/>
              </a:spcAft>
              <a:buSzPts val="1600"/>
              <a:buNone/>
            </a:pPr>
            <a:r>
              <a:rPr lang="hr-HR"/>
              <a:t>&lt;script&gt; document.getElementById("p2").style.color = "red"; document.getElementById("p2").style.fontFamily = "Arial"; document.getElementById("p2").style.fontSize = "larger"; &lt;/script&gt;</a:t>
            </a:r>
            <a:endParaRPr/>
          </a:p>
          <a:p>
            <a:pPr marL="0" lvl="0" indent="0" algn="l" rtl="0">
              <a:spcBef>
                <a:spcPts val="1000"/>
              </a:spcBef>
              <a:spcAft>
                <a:spcPts val="0"/>
              </a:spcAft>
              <a:buSzPts val="1600"/>
              <a:buNone/>
            </a:pPr>
            <a:r>
              <a:rPr lang="hr-HR"/>
              <a:t>&lt;p&gt;The paragraph was changed by a script!&lt;/p&gt;</a:t>
            </a:r>
            <a:endParaRPr/>
          </a:p>
          <a:p>
            <a:pPr marL="0" lvl="0" indent="0" algn="l" rtl="0">
              <a:spcBef>
                <a:spcPts val="1000"/>
              </a:spcBef>
              <a:spcAft>
                <a:spcPts val="0"/>
              </a:spcAft>
              <a:buSzPts val="1600"/>
              <a:buNone/>
            </a:pPr>
            <a:r>
              <a:rPr lang="hr-HR"/>
              <a:t>&lt;/body&gt; &lt;/html&gt;</a:t>
            </a:r>
            <a:endParaRPr/>
          </a:p>
          <a:p>
            <a:pPr marL="0" lvl="0" indent="0" algn="l" rtl="0">
              <a:spcBef>
                <a:spcPts val="1000"/>
              </a:spcBef>
              <a:spcAft>
                <a:spcPts val="0"/>
              </a:spcAft>
              <a:buSzPts val="1600"/>
              <a:buNone/>
            </a:pPr>
            <a:endParaRPr/>
          </a:p>
        </p:txBody>
      </p:sp>
      <p:sp>
        <p:nvSpPr>
          <p:cNvPr id="3" name="Rezervirano mjesto podnožja 2">
            <a:extLst>
              <a:ext uri="{FF2B5EF4-FFF2-40B4-BE49-F238E27FC236}">
                <a16:creationId xmlns:a16="http://schemas.microsoft.com/office/drawing/2014/main" id="{4329CFE7-2D98-4FDE-A6D7-5ED1DD70FC98}"/>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 HTML DOM #1</a:t>
            </a:r>
            <a:br>
              <a:rPr lang="hr-HR"/>
            </a:br>
            <a:endParaRPr/>
          </a:p>
        </p:txBody>
      </p:sp>
      <p:sp>
        <p:nvSpPr>
          <p:cNvPr id="160" name="Google Shape;160;p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240"/>
              <a:buChar char="►"/>
            </a:pPr>
            <a:r>
              <a:rPr lang="hr-HR" sz="2800" dirty="0"/>
              <a:t> Pomoću HTML DOM (</a:t>
            </a:r>
            <a:r>
              <a:rPr lang="hr-HR" sz="2800" dirty="0" err="1"/>
              <a:t>Document</a:t>
            </a:r>
            <a:r>
              <a:rPr lang="hr-HR" sz="2800" dirty="0"/>
              <a:t> </a:t>
            </a:r>
            <a:r>
              <a:rPr lang="hr-HR" sz="2800" dirty="0" err="1"/>
              <a:t>Object</a:t>
            </a:r>
            <a:r>
              <a:rPr lang="hr-HR" sz="2800" dirty="0"/>
              <a:t> Model), </a:t>
            </a:r>
            <a:r>
              <a:rPr lang="hr-HR" sz="2800" dirty="0" err="1"/>
              <a:t>JavaScript</a:t>
            </a:r>
            <a:r>
              <a:rPr lang="hr-HR" sz="2800" dirty="0"/>
              <a:t> može pristupiti i izmijeniti sve elemente u jednom HTML dokumentu. </a:t>
            </a:r>
            <a:endParaRPr sz="2800" dirty="0"/>
          </a:p>
          <a:p>
            <a:pPr marL="342900" lvl="0" indent="-342900" algn="l" rtl="0">
              <a:spcBef>
                <a:spcPts val="1000"/>
              </a:spcBef>
              <a:spcAft>
                <a:spcPts val="0"/>
              </a:spcAft>
              <a:buSzPts val="2240"/>
              <a:buChar char="►"/>
            </a:pPr>
            <a:r>
              <a:rPr lang="hr-HR" sz="2800" dirty="0"/>
              <a:t> Nakon učitavanja web stranice, pretraživač (</a:t>
            </a:r>
            <a:r>
              <a:rPr lang="hr-HR" sz="2800" dirty="0" err="1"/>
              <a:t>eng</a:t>
            </a:r>
            <a:r>
              <a:rPr lang="hr-HR" sz="2800" dirty="0"/>
              <a:t>. Browser) kreira DOM web stranice. </a:t>
            </a:r>
            <a:endParaRPr dirty="0"/>
          </a:p>
          <a:p>
            <a:pPr marL="342900" lvl="0" indent="-342900" algn="l" rtl="0">
              <a:spcBef>
                <a:spcPts val="1000"/>
              </a:spcBef>
              <a:spcAft>
                <a:spcPts val="0"/>
              </a:spcAft>
              <a:buSzPts val="2240"/>
              <a:buChar char="►"/>
            </a:pPr>
            <a:r>
              <a:rPr lang="hr-HR" sz="2800" dirty="0"/>
              <a:t>HTML DOM je predstavljen kao stablo Objekata. </a:t>
            </a:r>
            <a:endParaRPr dirty="0"/>
          </a:p>
        </p:txBody>
      </p:sp>
      <p:sp>
        <p:nvSpPr>
          <p:cNvPr id="3" name="Rezervirano mjesto podnožja 2">
            <a:extLst>
              <a:ext uri="{FF2B5EF4-FFF2-40B4-BE49-F238E27FC236}">
                <a16:creationId xmlns:a16="http://schemas.microsoft.com/office/drawing/2014/main" id="{5D2BB1B2-404B-4F6F-9241-B6EC8EC8ABBE}"/>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Događaji (10)</a:t>
            </a:r>
            <a:endParaRPr/>
          </a:p>
        </p:txBody>
      </p:sp>
      <p:sp>
        <p:nvSpPr>
          <p:cNvPr id="283" name="Google Shape;283;p20"/>
          <p:cNvSpPr txBox="1">
            <a:spLocks noGrp="1"/>
          </p:cNvSpPr>
          <p:nvPr>
            <p:ph type="body" idx="1"/>
          </p:nvPr>
        </p:nvSpPr>
        <p:spPr>
          <a:xfrm>
            <a:off x="646110" y="2052918"/>
            <a:ext cx="10387761" cy="419548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ts val="1600"/>
              <a:buNone/>
            </a:pPr>
            <a:r>
              <a:rPr lang="hr-HR" dirty="0"/>
              <a:t> HTML DOM omogućava izvršavanje koda kada se određeni događaj dogodi. </a:t>
            </a:r>
            <a:endParaRPr dirty="0"/>
          </a:p>
          <a:p>
            <a:pPr marL="0" lvl="0" indent="0" algn="l" rtl="0">
              <a:spcBef>
                <a:spcPts val="1000"/>
              </a:spcBef>
              <a:spcAft>
                <a:spcPts val="0"/>
              </a:spcAft>
              <a:buSzPts val="1600"/>
              <a:buNone/>
            </a:pPr>
            <a:r>
              <a:rPr lang="hr-HR" dirty="0"/>
              <a:t>Događaji koji se generiraju od strane pretraživača kada se „nešto dogodi“ HTML elementima su: </a:t>
            </a:r>
            <a:endParaRPr dirty="0"/>
          </a:p>
          <a:p>
            <a:pPr marL="857250" lvl="1" indent="-457200" algn="l" rtl="0">
              <a:spcBef>
                <a:spcPts val="1000"/>
              </a:spcBef>
              <a:spcAft>
                <a:spcPts val="0"/>
              </a:spcAft>
              <a:buSzPts val="1440"/>
              <a:buAutoNum type="arabicPeriod"/>
            </a:pPr>
            <a:r>
              <a:rPr lang="hr-HR" dirty="0"/>
              <a:t>Klikne se na element </a:t>
            </a:r>
            <a:endParaRPr dirty="0"/>
          </a:p>
          <a:p>
            <a:pPr marL="857250" lvl="1" indent="-457200" algn="l" rtl="0">
              <a:spcBef>
                <a:spcPts val="1000"/>
              </a:spcBef>
              <a:spcAft>
                <a:spcPts val="0"/>
              </a:spcAft>
              <a:buSzPts val="1440"/>
              <a:buAutoNum type="arabicPeriod"/>
            </a:pPr>
            <a:r>
              <a:rPr lang="hr-HR" dirty="0"/>
              <a:t>Strana se učita </a:t>
            </a:r>
            <a:endParaRPr dirty="0"/>
          </a:p>
          <a:p>
            <a:pPr marL="857250" lvl="1" indent="-457200" algn="l" rtl="0">
              <a:spcBef>
                <a:spcPts val="1000"/>
              </a:spcBef>
              <a:spcAft>
                <a:spcPts val="0"/>
              </a:spcAft>
              <a:buSzPts val="1440"/>
              <a:buAutoNum type="arabicPeriod"/>
            </a:pPr>
            <a:r>
              <a:rPr lang="hr-HR" dirty="0"/>
              <a:t>Input polja promjene vrijednost</a:t>
            </a:r>
            <a:endParaRPr dirty="0"/>
          </a:p>
          <a:p>
            <a:pPr marL="0" lvl="0" indent="0" algn="l" rtl="0">
              <a:spcBef>
                <a:spcPts val="1000"/>
              </a:spcBef>
              <a:spcAft>
                <a:spcPts val="0"/>
              </a:spcAft>
              <a:buSzPts val="1600"/>
              <a:buNone/>
            </a:pPr>
            <a:r>
              <a:rPr lang="hr-HR" dirty="0"/>
              <a:t>&lt;</a:t>
            </a:r>
            <a:r>
              <a:rPr lang="hr-HR" dirty="0" err="1"/>
              <a:t>html</a:t>
            </a:r>
            <a:r>
              <a:rPr lang="hr-HR" dirty="0"/>
              <a:t>&gt; &lt;</a:t>
            </a:r>
            <a:r>
              <a:rPr lang="hr-HR" dirty="0" err="1"/>
              <a:t>body</a:t>
            </a:r>
            <a:r>
              <a:rPr lang="hr-HR" dirty="0"/>
              <a:t>&gt;</a:t>
            </a:r>
            <a:endParaRPr dirty="0"/>
          </a:p>
          <a:p>
            <a:pPr marL="0" lvl="0" indent="0" algn="l" rtl="0">
              <a:spcBef>
                <a:spcPts val="1000"/>
              </a:spcBef>
              <a:spcAft>
                <a:spcPts val="0"/>
              </a:spcAft>
              <a:buSzPts val="1600"/>
              <a:buNone/>
            </a:pPr>
            <a:r>
              <a:rPr lang="hr-HR" dirty="0"/>
              <a:t>&lt;h1 </a:t>
            </a:r>
            <a:r>
              <a:rPr lang="hr-HR" dirty="0" err="1"/>
              <a:t>id</a:t>
            </a:r>
            <a:r>
              <a:rPr lang="hr-HR" dirty="0"/>
              <a:t>="id1"&gt;</a:t>
            </a:r>
            <a:r>
              <a:rPr lang="hr-HR" dirty="0" err="1"/>
              <a:t>Our</a:t>
            </a:r>
            <a:r>
              <a:rPr lang="hr-HR" dirty="0"/>
              <a:t> </a:t>
            </a:r>
            <a:r>
              <a:rPr lang="hr-HR" dirty="0" err="1"/>
              <a:t>heading</a:t>
            </a:r>
            <a:r>
              <a:rPr lang="hr-HR" dirty="0"/>
              <a:t> 10&lt;/h1&gt;</a:t>
            </a:r>
            <a:endParaRPr dirty="0"/>
          </a:p>
          <a:p>
            <a:pPr marL="0" lvl="0" indent="0" algn="l" rtl="0">
              <a:spcBef>
                <a:spcPts val="1000"/>
              </a:spcBef>
              <a:spcAft>
                <a:spcPts val="0"/>
              </a:spcAft>
              <a:buSzPts val="1600"/>
              <a:buNone/>
            </a:pPr>
            <a:r>
              <a:rPr lang="hr-HR" dirty="0"/>
              <a:t>&lt;</a:t>
            </a:r>
            <a:r>
              <a:rPr lang="hr-HR" dirty="0" err="1"/>
              <a:t>button</a:t>
            </a:r>
            <a:r>
              <a:rPr lang="hr-HR" dirty="0"/>
              <a:t> </a:t>
            </a:r>
            <a:r>
              <a:rPr lang="hr-HR" dirty="0" err="1"/>
              <a:t>type</a:t>
            </a:r>
            <a:r>
              <a:rPr lang="hr-HR" dirty="0"/>
              <a:t>="</a:t>
            </a:r>
            <a:r>
              <a:rPr lang="hr-HR" dirty="0" err="1"/>
              <a:t>button</a:t>
            </a:r>
            <a:r>
              <a:rPr lang="hr-HR" dirty="0"/>
              <a:t>" </a:t>
            </a:r>
            <a:r>
              <a:rPr lang="hr-HR" dirty="0" err="1"/>
              <a:t>onclick</a:t>
            </a:r>
            <a:r>
              <a:rPr lang="hr-HR" dirty="0"/>
              <a:t>="</a:t>
            </a:r>
            <a:r>
              <a:rPr lang="hr-HR" dirty="0" err="1"/>
              <a:t>document.getElementById</a:t>
            </a:r>
            <a:r>
              <a:rPr lang="hr-HR" dirty="0"/>
              <a:t>('id1').</a:t>
            </a:r>
            <a:r>
              <a:rPr lang="hr-HR" dirty="0" err="1"/>
              <a:t>style.color</a:t>
            </a:r>
            <a:r>
              <a:rPr lang="hr-HR" dirty="0"/>
              <a:t> = 'red'"&gt; </a:t>
            </a:r>
            <a:endParaRPr dirty="0"/>
          </a:p>
          <a:p>
            <a:pPr marL="0" lvl="0" indent="0" algn="l" rtl="0">
              <a:spcBef>
                <a:spcPts val="1000"/>
              </a:spcBef>
              <a:spcAft>
                <a:spcPts val="0"/>
              </a:spcAft>
              <a:buSzPts val="1600"/>
              <a:buNone/>
            </a:pPr>
            <a:r>
              <a:rPr lang="hr-HR" dirty="0" err="1"/>
              <a:t>Click</a:t>
            </a:r>
            <a:r>
              <a:rPr lang="hr-HR" dirty="0"/>
              <a:t> Me!&lt;/</a:t>
            </a:r>
            <a:r>
              <a:rPr lang="hr-HR" dirty="0" err="1"/>
              <a:t>button</a:t>
            </a:r>
            <a:r>
              <a:rPr lang="hr-HR" dirty="0"/>
              <a:t>&gt;</a:t>
            </a:r>
            <a:endParaRPr dirty="0"/>
          </a:p>
          <a:p>
            <a:pPr marL="0" lvl="0" indent="0" algn="l" rtl="0">
              <a:spcBef>
                <a:spcPts val="1000"/>
              </a:spcBef>
              <a:spcAft>
                <a:spcPts val="0"/>
              </a:spcAft>
              <a:buSzPts val="1600"/>
              <a:buNone/>
            </a:pPr>
            <a:r>
              <a:rPr lang="hr-HR" dirty="0"/>
              <a:t>&lt;/</a:t>
            </a:r>
            <a:r>
              <a:rPr lang="hr-HR" dirty="0" err="1"/>
              <a:t>body</a:t>
            </a:r>
            <a:r>
              <a:rPr lang="hr-HR" dirty="0"/>
              <a:t>&gt; &lt;/</a:t>
            </a:r>
            <a:r>
              <a:rPr lang="hr-HR" dirty="0" err="1"/>
              <a:t>html</a:t>
            </a:r>
            <a:r>
              <a:rPr lang="hr-HR" dirty="0"/>
              <a:t>&gt;</a:t>
            </a:r>
            <a:endParaRPr dirty="0"/>
          </a:p>
          <a:p>
            <a:pPr marL="457200" lvl="0" indent="-355600" algn="l" rtl="0">
              <a:spcBef>
                <a:spcPts val="1000"/>
              </a:spcBef>
              <a:spcAft>
                <a:spcPts val="0"/>
              </a:spcAft>
              <a:buSzPts val="1600"/>
              <a:buNone/>
            </a:pPr>
            <a:endParaRPr dirty="0"/>
          </a:p>
        </p:txBody>
      </p:sp>
      <p:sp>
        <p:nvSpPr>
          <p:cNvPr id="3" name="Rezervirano mjesto podnožja 2">
            <a:extLst>
              <a:ext uri="{FF2B5EF4-FFF2-40B4-BE49-F238E27FC236}">
                <a16:creationId xmlns:a16="http://schemas.microsoft.com/office/drawing/2014/main" id="{6273DEA0-A614-414E-9285-3D2CF97D16BE}"/>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200"/>
              <a:buFont typeface="Century Gothic"/>
              <a:buNone/>
            </a:pPr>
            <a:r>
              <a:rPr lang="hr-HR" sz="3200"/>
              <a:t>HTML DOM omogućava da JavaScript reaguje na HTML događaje (eng. events).</a:t>
            </a:r>
            <a:endParaRPr/>
          </a:p>
        </p:txBody>
      </p:sp>
      <p:sp>
        <p:nvSpPr>
          <p:cNvPr id="290" name="Google Shape;290;p2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hr-HR"/>
              <a:t>• </a:t>
            </a:r>
            <a:r>
              <a:rPr lang="hr-HR" sz="2400"/>
              <a:t>JavaScript kod može biti izvršen kada se dogodi neki događaj, na primjer kada korisnik mišem pređe preko određenog elementa (onmouseover). </a:t>
            </a:r>
            <a:endParaRPr sz="2400"/>
          </a:p>
          <a:p>
            <a:pPr marL="0" lvl="0" indent="0" algn="l" rtl="0">
              <a:spcBef>
                <a:spcPts val="1000"/>
              </a:spcBef>
              <a:spcAft>
                <a:spcPts val="0"/>
              </a:spcAft>
              <a:buSzPts val="1920"/>
              <a:buNone/>
            </a:pPr>
            <a:r>
              <a:rPr lang="hr-HR" sz="2400"/>
              <a:t>• Kako bismo imali ovu funkcionalnost, moramo dodati JavaScript kod kao </a:t>
            </a:r>
            <a:r>
              <a:rPr lang="hr-HR" sz="2400" u="sng"/>
              <a:t>vrijednost HTML event atribu</a:t>
            </a:r>
            <a:r>
              <a:rPr lang="hr-HR" sz="2400"/>
              <a:t>ta:</a:t>
            </a:r>
            <a:endParaRPr/>
          </a:p>
          <a:p>
            <a:pPr marL="0" lvl="0" indent="0" algn="l" rtl="0">
              <a:spcBef>
                <a:spcPts val="1000"/>
              </a:spcBef>
              <a:spcAft>
                <a:spcPts val="0"/>
              </a:spcAft>
              <a:buSzPts val="1920"/>
              <a:buNone/>
            </a:pPr>
            <a:r>
              <a:rPr lang="hr-HR" sz="2400"/>
              <a:t>• Neki od HTML događaja su: kada korisnik klikne mišem, kada se web strana učita, kada se slika učita, kada je miš iznad elementa, kada se input polje promijeni, kada se pošalje HTML forma, kada korisnik pritisne tipku na tipkovnici.</a:t>
            </a:r>
            <a:endParaRPr sz="2400"/>
          </a:p>
        </p:txBody>
      </p:sp>
      <p:sp>
        <p:nvSpPr>
          <p:cNvPr id="3" name="Rezervirano mjesto podnožja 2">
            <a:extLst>
              <a:ext uri="{FF2B5EF4-FFF2-40B4-BE49-F238E27FC236}">
                <a16:creationId xmlns:a16="http://schemas.microsoft.com/office/drawing/2014/main" id="{6DD1F8D8-F166-42D2-BCB1-897C9B174A52}"/>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(2)</a:t>
            </a:r>
            <a:endParaRPr/>
          </a:p>
        </p:txBody>
      </p:sp>
      <p:sp>
        <p:nvSpPr>
          <p:cNvPr id="297" name="Google Shape;297;p22"/>
          <p:cNvSpPr txBox="1">
            <a:spLocks noGrp="1"/>
          </p:cNvSpPr>
          <p:nvPr>
            <p:ph type="body" idx="1"/>
          </p:nvPr>
        </p:nvSpPr>
        <p:spPr>
          <a:xfrm>
            <a:off x="332510" y="2052918"/>
            <a:ext cx="11380124" cy="419548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80000"/>
              <a:buNone/>
            </a:pPr>
            <a:r>
              <a:rPr lang="hr-HR"/>
              <a:t>&lt;html&gt; &lt;body&gt;</a:t>
            </a:r>
            <a:endParaRPr/>
          </a:p>
          <a:p>
            <a:pPr marL="0" lvl="0" indent="0" algn="l" rtl="0">
              <a:spcBef>
                <a:spcPts val="1000"/>
              </a:spcBef>
              <a:spcAft>
                <a:spcPts val="0"/>
              </a:spcAft>
              <a:buSzPct val="80000"/>
              <a:buNone/>
            </a:pPr>
            <a:r>
              <a:rPr lang="hr-HR"/>
              <a:t>&lt;h1 onclick="this.innerHTML = 'Heading has changed'"&gt;Click on this text!&lt;/h1&gt; &lt;h1 onclick="changeIt(this)"&gt; This is heading 1 &lt;/h1&gt;  </a:t>
            </a:r>
            <a:endParaRPr/>
          </a:p>
          <a:p>
            <a:pPr marL="0" lvl="0" indent="0" algn="l" rtl="0">
              <a:spcBef>
                <a:spcPts val="1000"/>
              </a:spcBef>
              <a:spcAft>
                <a:spcPts val="0"/>
              </a:spcAft>
              <a:buSzPct val="80000"/>
              <a:buNone/>
            </a:pPr>
            <a:r>
              <a:rPr lang="hr-HR"/>
              <a:t>&lt;script&gt; </a:t>
            </a:r>
            <a:endParaRPr/>
          </a:p>
          <a:p>
            <a:pPr marL="0" lvl="0" indent="0" algn="l" rtl="0">
              <a:spcBef>
                <a:spcPts val="1000"/>
              </a:spcBef>
              <a:spcAft>
                <a:spcPts val="0"/>
              </a:spcAft>
              <a:buSzPct val="80000"/>
              <a:buNone/>
            </a:pPr>
            <a:r>
              <a:rPr lang="hr-HR"/>
              <a:t>function changeIt(id)</a:t>
            </a:r>
            <a:endParaRPr/>
          </a:p>
          <a:p>
            <a:pPr marL="0" lvl="0" indent="0" algn="l" rtl="0">
              <a:spcBef>
                <a:spcPts val="1000"/>
              </a:spcBef>
              <a:spcAft>
                <a:spcPts val="0"/>
              </a:spcAft>
              <a:buSzPct val="80000"/>
              <a:buNone/>
            </a:pPr>
            <a:r>
              <a:rPr lang="hr-HR"/>
              <a:t> { </a:t>
            </a:r>
            <a:endParaRPr/>
          </a:p>
          <a:p>
            <a:pPr marL="0" lvl="0" indent="0" algn="l" rtl="0">
              <a:spcBef>
                <a:spcPts val="1000"/>
              </a:spcBef>
              <a:spcAft>
                <a:spcPts val="0"/>
              </a:spcAft>
              <a:buSzPct val="80000"/>
              <a:buNone/>
            </a:pPr>
            <a:r>
              <a:rPr lang="hr-HR"/>
              <a:t>id.innerHTML = "The heading has changed";</a:t>
            </a:r>
            <a:endParaRPr/>
          </a:p>
          <a:p>
            <a:pPr marL="0" lvl="0" indent="0" algn="l" rtl="0">
              <a:spcBef>
                <a:spcPts val="1000"/>
              </a:spcBef>
              <a:spcAft>
                <a:spcPts val="0"/>
              </a:spcAft>
              <a:buSzPct val="80000"/>
              <a:buNone/>
            </a:pPr>
            <a:r>
              <a:rPr lang="hr-HR"/>
              <a:t> id.style.color="Blue"; </a:t>
            </a:r>
            <a:endParaRPr/>
          </a:p>
          <a:p>
            <a:pPr marL="0" lvl="0" indent="0" algn="l" rtl="0">
              <a:spcBef>
                <a:spcPts val="1000"/>
              </a:spcBef>
              <a:spcAft>
                <a:spcPts val="0"/>
              </a:spcAft>
              <a:buSzPct val="80000"/>
              <a:buNone/>
            </a:pPr>
            <a:r>
              <a:rPr lang="hr-HR"/>
              <a:t>} </a:t>
            </a:r>
            <a:endParaRPr/>
          </a:p>
          <a:p>
            <a:pPr marL="0" lvl="0" indent="0" algn="l" rtl="0">
              <a:spcBef>
                <a:spcPts val="1000"/>
              </a:spcBef>
              <a:spcAft>
                <a:spcPts val="0"/>
              </a:spcAft>
              <a:buSzPct val="80000"/>
              <a:buNone/>
            </a:pPr>
            <a:r>
              <a:rPr lang="hr-HR"/>
              <a:t>&lt;/script&gt;</a:t>
            </a:r>
            <a:endParaRPr/>
          </a:p>
          <a:p>
            <a:pPr marL="0" lvl="0" indent="0" algn="l" rtl="0">
              <a:spcBef>
                <a:spcPts val="1000"/>
              </a:spcBef>
              <a:spcAft>
                <a:spcPts val="0"/>
              </a:spcAft>
              <a:buSzPct val="80000"/>
              <a:buNone/>
            </a:pPr>
            <a:r>
              <a:rPr lang="hr-HR"/>
              <a:t>&lt;/body&gt; &lt;/html&gt;</a:t>
            </a:r>
            <a:endParaRPr/>
          </a:p>
          <a:p>
            <a:pPr marL="0" lvl="0" indent="0" algn="l" rtl="0">
              <a:spcBef>
                <a:spcPts val="1000"/>
              </a:spcBef>
              <a:spcAft>
                <a:spcPts val="0"/>
              </a:spcAft>
              <a:buSzPct val="80000"/>
              <a:buNone/>
            </a:pPr>
            <a:endParaRPr/>
          </a:p>
        </p:txBody>
      </p:sp>
      <p:sp>
        <p:nvSpPr>
          <p:cNvPr id="3" name="Rezervirano mjesto podnožja 2">
            <a:extLst>
              <a:ext uri="{FF2B5EF4-FFF2-40B4-BE49-F238E27FC236}">
                <a16:creationId xmlns:a16="http://schemas.microsoft.com/office/drawing/2014/main" id="{2B3A16C2-71D2-4F00-984B-8C8534332124}"/>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3"/>
          <p:cNvSpPr txBox="1">
            <a:spLocks noGrp="1"/>
          </p:cNvSpPr>
          <p:nvPr>
            <p:ph type="title"/>
          </p:nvPr>
        </p:nvSpPr>
        <p:spPr>
          <a:xfrm>
            <a:off x="646111" y="452718"/>
            <a:ext cx="9404723" cy="8274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(3 – 12zad)</a:t>
            </a:r>
            <a:endParaRPr/>
          </a:p>
        </p:txBody>
      </p:sp>
      <p:sp>
        <p:nvSpPr>
          <p:cNvPr id="304" name="Google Shape;304;p23"/>
          <p:cNvSpPr txBox="1">
            <a:spLocks noGrp="1"/>
          </p:cNvSpPr>
          <p:nvPr>
            <p:ph type="body" idx="1"/>
          </p:nvPr>
        </p:nvSpPr>
        <p:spPr>
          <a:xfrm>
            <a:off x="249382" y="1471354"/>
            <a:ext cx="11388436" cy="477704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240"/>
              <a:buNone/>
            </a:pPr>
            <a:r>
              <a:rPr lang="hr-HR" sz="2800"/>
              <a:t>&lt;html&gt; &lt;body&gt;</a:t>
            </a:r>
            <a:endParaRPr/>
          </a:p>
          <a:p>
            <a:pPr marL="0" lvl="0" indent="0" algn="l" rtl="0">
              <a:spcBef>
                <a:spcPts val="1000"/>
              </a:spcBef>
              <a:spcAft>
                <a:spcPts val="0"/>
              </a:spcAft>
              <a:buSzPts val="2240"/>
              <a:buNone/>
            </a:pPr>
            <a:r>
              <a:rPr lang="hr-HR" sz="2800"/>
              <a:t>&lt;p&gt;Example of onclick event&lt;/p&gt;</a:t>
            </a:r>
            <a:endParaRPr/>
          </a:p>
          <a:p>
            <a:pPr marL="0" lvl="0" indent="0" algn="l" rtl="0">
              <a:spcBef>
                <a:spcPts val="1000"/>
              </a:spcBef>
              <a:spcAft>
                <a:spcPts val="0"/>
              </a:spcAft>
              <a:buSzPts val="2240"/>
              <a:buNone/>
            </a:pPr>
            <a:r>
              <a:rPr lang="hr-HR" sz="2800"/>
              <a:t>&lt;button onclick="displayDate()"&gt;Current time is?&lt;/button&gt;</a:t>
            </a:r>
            <a:endParaRPr/>
          </a:p>
          <a:p>
            <a:pPr marL="0" lvl="0" indent="0" algn="l" rtl="0">
              <a:spcBef>
                <a:spcPts val="1000"/>
              </a:spcBef>
              <a:spcAft>
                <a:spcPts val="0"/>
              </a:spcAft>
              <a:buSzPts val="2240"/>
              <a:buNone/>
            </a:pPr>
            <a:r>
              <a:rPr lang="hr-HR" sz="2800"/>
              <a:t>&lt;script&gt; function displayDate() { document.getElementById("demo").innerHTML = Date(); } &lt;/script&gt;</a:t>
            </a:r>
            <a:endParaRPr/>
          </a:p>
          <a:p>
            <a:pPr marL="0" lvl="0" indent="0" algn="l" rtl="0">
              <a:spcBef>
                <a:spcPts val="1000"/>
              </a:spcBef>
              <a:spcAft>
                <a:spcPts val="0"/>
              </a:spcAft>
              <a:buSzPts val="2240"/>
              <a:buNone/>
            </a:pPr>
            <a:r>
              <a:rPr lang="hr-HR" sz="2800"/>
              <a:t>&lt;p id="demo"&gt;&lt;/p&gt;</a:t>
            </a:r>
            <a:endParaRPr/>
          </a:p>
          <a:p>
            <a:pPr marL="0" lvl="0" indent="0" algn="l" rtl="0">
              <a:spcBef>
                <a:spcPts val="1000"/>
              </a:spcBef>
              <a:spcAft>
                <a:spcPts val="0"/>
              </a:spcAft>
              <a:buSzPts val="2240"/>
              <a:buNone/>
            </a:pPr>
            <a:r>
              <a:rPr lang="hr-HR" sz="2800"/>
              <a:t>&lt;/body&gt; &lt;/html&gt;</a:t>
            </a:r>
            <a:endParaRPr/>
          </a:p>
        </p:txBody>
      </p:sp>
      <p:sp>
        <p:nvSpPr>
          <p:cNvPr id="3" name="Rezervirano mjesto podnožja 2">
            <a:extLst>
              <a:ext uri="{FF2B5EF4-FFF2-40B4-BE49-F238E27FC236}">
                <a16:creationId xmlns:a16="http://schemas.microsoft.com/office/drawing/2014/main" id="{D838F33F-3A98-4605-9BA7-EB9E0E1CC945}"/>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Onmouseover 13zad)</a:t>
            </a:r>
            <a:endParaRPr/>
          </a:p>
        </p:txBody>
      </p:sp>
      <p:sp>
        <p:nvSpPr>
          <p:cNvPr id="311" name="Google Shape;311;p24"/>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ct val="80000"/>
              <a:buNone/>
            </a:pPr>
            <a:r>
              <a:rPr lang="hr-HR"/>
              <a:t>&lt;html&gt;</a:t>
            </a:r>
            <a:endParaRPr/>
          </a:p>
          <a:p>
            <a:pPr marL="0" lvl="0" indent="0" algn="l" rtl="0">
              <a:spcBef>
                <a:spcPts val="1000"/>
              </a:spcBef>
              <a:spcAft>
                <a:spcPts val="0"/>
              </a:spcAft>
              <a:buSzPct val="80000"/>
              <a:buNone/>
            </a:pPr>
            <a:r>
              <a:rPr lang="hr-HR"/>
              <a:t>&lt;body&gt;</a:t>
            </a:r>
            <a:endParaRPr/>
          </a:p>
          <a:p>
            <a:pPr marL="0" lvl="0" indent="0" algn="l" rtl="0">
              <a:spcBef>
                <a:spcPts val="1000"/>
              </a:spcBef>
              <a:spcAft>
                <a:spcPts val="0"/>
              </a:spcAft>
              <a:buSzPct val="80000"/>
              <a:buNone/>
            </a:pPr>
            <a:r>
              <a:rPr lang="hr-HR"/>
              <a:t>&lt;p id="test"&gt; This is just a test paragraph. Mouse over this paragraph &lt;/p&gt;</a:t>
            </a:r>
            <a:endParaRPr/>
          </a:p>
          <a:p>
            <a:pPr marL="0" lvl="0" indent="0" algn="l" rtl="0">
              <a:spcBef>
                <a:spcPts val="1000"/>
              </a:spcBef>
              <a:spcAft>
                <a:spcPts val="0"/>
              </a:spcAft>
              <a:buSzPct val="80000"/>
              <a:buNone/>
            </a:pPr>
            <a:r>
              <a:rPr lang="hr-HR"/>
              <a:t>&lt;script&gt;</a:t>
            </a:r>
            <a:endParaRPr/>
          </a:p>
          <a:p>
            <a:pPr marL="0" lvl="0" indent="0" algn="l" rtl="0">
              <a:spcBef>
                <a:spcPts val="1000"/>
              </a:spcBef>
              <a:spcAft>
                <a:spcPts val="0"/>
              </a:spcAft>
              <a:buSzPct val="80000"/>
              <a:buNone/>
            </a:pPr>
            <a:r>
              <a:rPr lang="hr-HR"/>
              <a:t>document.getElementById("test").onmouseover=test;</a:t>
            </a:r>
            <a:endParaRPr/>
          </a:p>
          <a:p>
            <a:pPr marL="0" lvl="0" indent="0" algn="l" rtl="0">
              <a:spcBef>
                <a:spcPts val="1000"/>
              </a:spcBef>
              <a:spcAft>
                <a:spcPts val="0"/>
              </a:spcAft>
              <a:buSzPct val="80000"/>
              <a:buNone/>
            </a:pPr>
            <a:r>
              <a:rPr lang="hr-HR"/>
              <a:t>function test(){</a:t>
            </a:r>
            <a:endParaRPr/>
          </a:p>
          <a:p>
            <a:pPr marL="0" lvl="0" indent="0" algn="l" rtl="0">
              <a:spcBef>
                <a:spcPts val="1000"/>
              </a:spcBef>
              <a:spcAft>
                <a:spcPts val="0"/>
              </a:spcAft>
              <a:buSzPct val="80000"/>
              <a:buNone/>
            </a:pPr>
            <a:r>
              <a:rPr lang="hr-HR"/>
              <a:t>document.getElementById("test").style.color="Blue"; document.getElementById("test").style.fontSize=„6em";</a:t>
            </a:r>
            <a:endParaRPr/>
          </a:p>
          <a:p>
            <a:pPr marL="0" lvl="0" indent="0" algn="l" rtl="0">
              <a:spcBef>
                <a:spcPts val="1000"/>
              </a:spcBef>
              <a:spcAft>
                <a:spcPts val="0"/>
              </a:spcAft>
              <a:buSzPct val="80000"/>
              <a:buNone/>
            </a:pPr>
            <a:r>
              <a:rPr lang="hr-HR"/>
              <a:t>}</a:t>
            </a:r>
            <a:endParaRPr/>
          </a:p>
          <a:p>
            <a:pPr marL="0" lvl="0" indent="0" algn="l" rtl="0">
              <a:spcBef>
                <a:spcPts val="1000"/>
              </a:spcBef>
              <a:spcAft>
                <a:spcPts val="0"/>
              </a:spcAft>
              <a:buSzPct val="80000"/>
              <a:buNone/>
            </a:pPr>
            <a:r>
              <a:rPr lang="hr-HR"/>
              <a:t>&lt;/script&gt;</a:t>
            </a:r>
            <a:endParaRPr/>
          </a:p>
          <a:p>
            <a:pPr marL="0" lvl="0" indent="0" algn="l" rtl="0">
              <a:spcBef>
                <a:spcPts val="1000"/>
              </a:spcBef>
              <a:spcAft>
                <a:spcPts val="0"/>
              </a:spcAft>
              <a:buSzPct val="80000"/>
              <a:buNone/>
            </a:pPr>
            <a:r>
              <a:rPr lang="hr-HR"/>
              <a:t>&lt;/body&gt;</a:t>
            </a:r>
            <a:endParaRPr/>
          </a:p>
          <a:p>
            <a:pPr marL="0" lvl="0" indent="0" algn="l" rtl="0">
              <a:spcBef>
                <a:spcPts val="1000"/>
              </a:spcBef>
              <a:spcAft>
                <a:spcPts val="0"/>
              </a:spcAft>
              <a:buSzPct val="80000"/>
              <a:buNone/>
            </a:pPr>
            <a:r>
              <a:rPr lang="hr-HR"/>
              <a:t>&lt;/html&gt;</a:t>
            </a:r>
            <a:endParaRPr/>
          </a:p>
          <a:p>
            <a:pPr marL="0" lvl="0" indent="0" algn="l" rtl="0">
              <a:spcBef>
                <a:spcPts val="1000"/>
              </a:spcBef>
              <a:spcAft>
                <a:spcPts val="0"/>
              </a:spcAft>
              <a:buSzPct val="80000"/>
              <a:buNone/>
            </a:pPr>
            <a:endParaRPr/>
          </a:p>
        </p:txBody>
      </p:sp>
      <p:sp>
        <p:nvSpPr>
          <p:cNvPr id="3" name="Rezervirano mjesto podnožja 2">
            <a:extLst>
              <a:ext uri="{FF2B5EF4-FFF2-40B4-BE49-F238E27FC236}">
                <a16:creationId xmlns:a16="http://schemas.microsoft.com/office/drawing/2014/main" id="{2D005533-1F09-4D1E-AD9E-992DBAD4417F}"/>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200"/>
              <a:buFont typeface="Century Gothic"/>
              <a:buNone/>
            </a:pPr>
            <a:r>
              <a:rPr lang="hr-HR" sz="3200"/>
              <a:t>Događaj onchange se u najvećem broju slučajeva koristi u kombinaciji sa validacijom input polja. (14zad)</a:t>
            </a:r>
            <a:endParaRPr sz="3200"/>
          </a:p>
        </p:txBody>
      </p:sp>
      <p:sp>
        <p:nvSpPr>
          <p:cNvPr id="318" name="Google Shape;318;p25"/>
          <p:cNvSpPr txBox="1">
            <a:spLocks noGrp="1"/>
          </p:cNvSpPr>
          <p:nvPr>
            <p:ph type="body" idx="1"/>
          </p:nvPr>
        </p:nvSpPr>
        <p:spPr>
          <a:xfrm>
            <a:off x="867746" y="2052918"/>
            <a:ext cx="9722499" cy="463051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hr-HR" dirty="0"/>
              <a:t>&lt;</a:t>
            </a:r>
            <a:r>
              <a:rPr lang="hr-HR" dirty="0" err="1"/>
              <a:t>html</a:t>
            </a:r>
            <a:r>
              <a:rPr lang="hr-HR" dirty="0"/>
              <a:t>&gt; &lt;</a:t>
            </a:r>
            <a:r>
              <a:rPr lang="hr-HR" dirty="0" err="1"/>
              <a:t>head</a:t>
            </a:r>
            <a:r>
              <a:rPr lang="hr-HR" dirty="0"/>
              <a:t>&gt; </a:t>
            </a:r>
            <a:endParaRPr dirty="0"/>
          </a:p>
          <a:p>
            <a:pPr marL="0" lvl="0" indent="0" algn="l" rtl="0">
              <a:spcBef>
                <a:spcPts val="1000"/>
              </a:spcBef>
              <a:spcAft>
                <a:spcPts val="0"/>
              </a:spcAft>
              <a:buSzPts val="1600"/>
              <a:buNone/>
            </a:pPr>
            <a:r>
              <a:rPr lang="hr-HR" dirty="0"/>
              <a:t>&lt;</a:t>
            </a:r>
            <a:r>
              <a:rPr lang="hr-HR" dirty="0" err="1"/>
              <a:t>script</a:t>
            </a:r>
            <a:r>
              <a:rPr lang="hr-HR" dirty="0"/>
              <a:t>&gt; </a:t>
            </a:r>
            <a:r>
              <a:rPr lang="hr-HR" dirty="0" err="1"/>
              <a:t>function</a:t>
            </a:r>
            <a:r>
              <a:rPr lang="hr-HR" dirty="0"/>
              <a:t> </a:t>
            </a:r>
            <a:r>
              <a:rPr lang="hr-HR" dirty="0" err="1"/>
              <a:t>myFunction</a:t>
            </a:r>
            <a:r>
              <a:rPr lang="hr-HR" dirty="0"/>
              <a:t>()</a:t>
            </a:r>
            <a:endParaRPr dirty="0"/>
          </a:p>
          <a:p>
            <a:pPr marL="0" lvl="0" indent="0" algn="l" rtl="0">
              <a:spcBef>
                <a:spcPts val="1000"/>
              </a:spcBef>
              <a:spcAft>
                <a:spcPts val="0"/>
              </a:spcAft>
              <a:buSzPts val="1600"/>
              <a:buNone/>
            </a:pPr>
            <a:r>
              <a:rPr lang="hr-HR" dirty="0"/>
              <a:t> { </a:t>
            </a:r>
            <a:endParaRPr dirty="0"/>
          </a:p>
          <a:p>
            <a:pPr marL="0" lvl="0" indent="0" algn="l" rtl="0">
              <a:spcBef>
                <a:spcPts val="1000"/>
              </a:spcBef>
              <a:spcAft>
                <a:spcPts val="0"/>
              </a:spcAft>
              <a:buSzPts val="1600"/>
              <a:buNone/>
            </a:pPr>
            <a:r>
              <a:rPr lang="hr-HR" dirty="0"/>
              <a:t>var x = </a:t>
            </a:r>
            <a:r>
              <a:rPr lang="hr-HR" dirty="0" err="1"/>
              <a:t>document.getElementById</a:t>
            </a:r>
            <a:r>
              <a:rPr lang="hr-HR" dirty="0"/>
              <a:t>("</a:t>
            </a:r>
            <a:r>
              <a:rPr lang="hr-HR" dirty="0" err="1"/>
              <a:t>fname</a:t>
            </a:r>
            <a:r>
              <a:rPr lang="hr-HR" dirty="0"/>
              <a:t>");</a:t>
            </a:r>
            <a:endParaRPr dirty="0"/>
          </a:p>
          <a:p>
            <a:pPr marL="0" lvl="0" indent="0" algn="l" rtl="0">
              <a:spcBef>
                <a:spcPts val="1000"/>
              </a:spcBef>
              <a:spcAft>
                <a:spcPts val="0"/>
              </a:spcAft>
              <a:buSzPts val="1600"/>
              <a:buNone/>
            </a:pPr>
            <a:r>
              <a:rPr lang="hr-HR" dirty="0"/>
              <a:t> </a:t>
            </a:r>
            <a:r>
              <a:rPr lang="hr-HR" dirty="0" err="1"/>
              <a:t>x.value</a:t>
            </a:r>
            <a:r>
              <a:rPr lang="hr-HR" dirty="0"/>
              <a:t> = </a:t>
            </a:r>
            <a:r>
              <a:rPr lang="hr-HR" dirty="0" err="1"/>
              <a:t>x.value.toUpperCase</a:t>
            </a:r>
            <a:r>
              <a:rPr lang="hr-HR" dirty="0"/>
              <a:t>();</a:t>
            </a:r>
            <a:endParaRPr dirty="0"/>
          </a:p>
          <a:p>
            <a:pPr marL="0" lvl="0" indent="0" algn="l" rtl="0">
              <a:spcBef>
                <a:spcPts val="1000"/>
              </a:spcBef>
              <a:spcAft>
                <a:spcPts val="0"/>
              </a:spcAft>
              <a:buSzPts val="1600"/>
              <a:buNone/>
            </a:pPr>
            <a:r>
              <a:rPr lang="hr-HR" dirty="0"/>
              <a:t> }</a:t>
            </a:r>
            <a:endParaRPr dirty="0"/>
          </a:p>
          <a:p>
            <a:pPr marL="0" lvl="0" indent="0" algn="l" rtl="0">
              <a:spcBef>
                <a:spcPts val="1000"/>
              </a:spcBef>
              <a:spcAft>
                <a:spcPts val="0"/>
              </a:spcAft>
              <a:buSzPts val="1600"/>
              <a:buNone/>
            </a:pPr>
            <a:r>
              <a:rPr lang="hr-HR" dirty="0"/>
              <a:t> &lt;/</a:t>
            </a:r>
            <a:r>
              <a:rPr lang="hr-HR" dirty="0" err="1"/>
              <a:t>script</a:t>
            </a:r>
            <a:r>
              <a:rPr lang="hr-HR" dirty="0"/>
              <a:t>&gt; &lt;/</a:t>
            </a:r>
            <a:r>
              <a:rPr lang="hr-HR" dirty="0" err="1"/>
              <a:t>head</a:t>
            </a:r>
            <a:r>
              <a:rPr lang="hr-HR" dirty="0"/>
              <a:t>&gt; &lt;</a:t>
            </a:r>
            <a:r>
              <a:rPr lang="hr-HR" dirty="0" err="1"/>
              <a:t>body</a:t>
            </a:r>
            <a:r>
              <a:rPr lang="hr-HR" dirty="0"/>
              <a:t>&gt;</a:t>
            </a:r>
            <a:endParaRPr dirty="0"/>
          </a:p>
          <a:p>
            <a:pPr marL="0" lvl="0" indent="0" algn="l" rtl="0">
              <a:spcBef>
                <a:spcPts val="1000"/>
              </a:spcBef>
              <a:spcAft>
                <a:spcPts val="0"/>
              </a:spcAft>
              <a:buSzPts val="1600"/>
              <a:buNone/>
            </a:pPr>
            <a:r>
              <a:rPr lang="hr-HR" dirty="0"/>
              <a:t>Enter </a:t>
            </a:r>
            <a:r>
              <a:rPr lang="hr-HR" dirty="0" err="1"/>
              <a:t>your</a:t>
            </a:r>
            <a:r>
              <a:rPr lang="hr-HR" dirty="0"/>
              <a:t> </a:t>
            </a:r>
            <a:r>
              <a:rPr lang="hr-HR" dirty="0" err="1"/>
              <a:t>name</a:t>
            </a:r>
            <a:r>
              <a:rPr lang="hr-HR" dirty="0"/>
              <a:t>: &lt;input </a:t>
            </a:r>
            <a:r>
              <a:rPr lang="hr-HR" dirty="0" err="1"/>
              <a:t>type</a:t>
            </a:r>
            <a:r>
              <a:rPr lang="hr-HR" dirty="0"/>
              <a:t>="</a:t>
            </a:r>
            <a:r>
              <a:rPr lang="hr-HR" dirty="0" err="1"/>
              <a:t>text</a:t>
            </a:r>
            <a:r>
              <a:rPr lang="hr-HR" dirty="0"/>
              <a:t>" </a:t>
            </a:r>
            <a:r>
              <a:rPr lang="hr-HR" dirty="0" err="1"/>
              <a:t>id</a:t>
            </a:r>
            <a:r>
              <a:rPr lang="hr-HR" dirty="0"/>
              <a:t>="</a:t>
            </a:r>
            <a:r>
              <a:rPr lang="hr-HR" dirty="0" err="1"/>
              <a:t>fname</a:t>
            </a:r>
            <a:r>
              <a:rPr lang="hr-HR" dirty="0"/>
              <a:t>" </a:t>
            </a:r>
            <a:r>
              <a:rPr lang="hr-HR" dirty="0" err="1"/>
              <a:t>onchange</a:t>
            </a:r>
            <a:r>
              <a:rPr lang="hr-HR" dirty="0"/>
              <a:t>="</a:t>
            </a:r>
            <a:r>
              <a:rPr lang="hr-HR" dirty="0" err="1"/>
              <a:t>myFunction</a:t>
            </a:r>
            <a:r>
              <a:rPr lang="hr-HR" dirty="0"/>
              <a:t>()"&gt; </a:t>
            </a:r>
            <a:endParaRPr dirty="0"/>
          </a:p>
          <a:p>
            <a:pPr marL="0" lvl="0" indent="0" algn="l" rtl="0">
              <a:spcBef>
                <a:spcPts val="1000"/>
              </a:spcBef>
              <a:spcAft>
                <a:spcPts val="0"/>
              </a:spcAft>
              <a:buSzPts val="1600"/>
              <a:buNone/>
            </a:pPr>
            <a:r>
              <a:rPr lang="hr-HR" dirty="0"/>
              <a:t>&lt;p&gt;</a:t>
            </a:r>
            <a:r>
              <a:rPr lang="hr-HR" dirty="0" err="1"/>
              <a:t>When</a:t>
            </a:r>
            <a:r>
              <a:rPr lang="hr-HR" dirty="0"/>
              <a:t> </a:t>
            </a:r>
            <a:r>
              <a:rPr lang="hr-HR" dirty="0" err="1"/>
              <a:t>you</a:t>
            </a:r>
            <a:r>
              <a:rPr lang="hr-HR" dirty="0"/>
              <a:t> </a:t>
            </a:r>
            <a:r>
              <a:rPr lang="hr-HR" dirty="0" err="1"/>
              <a:t>leave</a:t>
            </a:r>
            <a:r>
              <a:rPr lang="hr-HR" dirty="0"/>
              <a:t> </a:t>
            </a:r>
            <a:r>
              <a:rPr lang="hr-HR" dirty="0" err="1"/>
              <a:t>the</a:t>
            </a:r>
            <a:r>
              <a:rPr lang="hr-HR" dirty="0"/>
              <a:t> input </a:t>
            </a:r>
            <a:r>
              <a:rPr lang="hr-HR" dirty="0" err="1"/>
              <a:t>field</a:t>
            </a:r>
            <a:r>
              <a:rPr lang="hr-HR" dirty="0"/>
              <a:t>, a </a:t>
            </a:r>
            <a:r>
              <a:rPr lang="hr-HR" dirty="0" err="1"/>
              <a:t>function</a:t>
            </a:r>
            <a:r>
              <a:rPr lang="hr-HR" dirty="0"/>
              <a:t> </a:t>
            </a:r>
            <a:r>
              <a:rPr lang="hr-HR" dirty="0" err="1"/>
              <a:t>is</a:t>
            </a:r>
            <a:r>
              <a:rPr lang="hr-HR" dirty="0"/>
              <a:t> </a:t>
            </a:r>
            <a:r>
              <a:rPr lang="hr-HR" dirty="0" err="1"/>
              <a:t>triggered</a:t>
            </a:r>
            <a:r>
              <a:rPr lang="hr-HR" dirty="0"/>
              <a:t> </a:t>
            </a:r>
            <a:r>
              <a:rPr lang="hr-HR" dirty="0" err="1"/>
              <a:t>which</a:t>
            </a:r>
            <a:r>
              <a:rPr lang="hr-HR" dirty="0"/>
              <a:t> </a:t>
            </a:r>
            <a:r>
              <a:rPr lang="hr-HR" dirty="0" err="1"/>
              <a:t>transforms</a:t>
            </a:r>
            <a:r>
              <a:rPr lang="hr-HR" dirty="0"/>
              <a:t> </a:t>
            </a:r>
            <a:r>
              <a:rPr lang="hr-HR" dirty="0" err="1"/>
              <a:t>the</a:t>
            </a:r>
            <a:r>
              <a:rPr lang="hr-HR" dirty="0"/>
              <a:t> input </a:t>
            </a:r>
            <a:r>
              <a:rPr lang="hr-HR" dirty="0" err="1"/>
              <a:t>text</a:t>
            </a:r>
            <a:r>
              <a:rPr lang="hr-HR" dirty="0"/>
              <a:t> to </a:t>
            </a:r>
            <a:r>
              <a:rPr lang="hr-HR" dirty="0" err="1"/>
              <a:t>upper</a:t>
            </a:r>
            <a:r>
              <a:rPr lang="hr-HR" dirty="0"/>
              <a:t> </a:t>
            </a:r>
            <a:r>
              <a:rPr lang="hr-HR" dirty="0" err="1"/>
              <a:t>case</a:t>
            </a:r>
            <a:r>
              <a:rPr lang="hr-HR" dirty="0"/>
              <a:t>.&lt;/p&gt;</a:t>
            </a:r>
            <a:endParaRPr dirty="0"/>
          </a:p>
          <a:p>
            <a:pPr marL="0" lvl="0" indent="0" algn="l" rtl="0">
              <a:spcBef>
                <a:spcPts val="1000"/>
              </a:spcBef>
              <a:spcAft>
                <a:spcPts val="0"/>
              </a:spcAft>
              <a:buSzPts val="1600"/>
              <a:buNone/>
            </a:pPr>
            <a:r>
              <a:rPr lang="hr-HR" dirty="0"/>
              <a:t>&lt;/</a:t>
            </a:r>
            <a:r>
              <a:rPr lang="hr-HR" dirty="0" err="1"/>
              <a:t>body</a:t>
            </a:r>
            <a:r>
              <a:rPr lang="hr-HR" dirty="0"/>
              <a:t>&gt; &lt;/</a:t>
            </a:r>
            <a:r>
              <a:rPr lang="hr-HR" dirty="0" err="1"/>
              <a:t>html</a:t>
            </a:r>
            <a:r>
              <a:rPr lang="hr-HR" dirty="0"/>
              <a:t>&gt;</a:t>
            </a:r>
            <a:endParaRPr dirty="0"/>
          </a:p>
          <a:p>
            <a:pPr marL="0" lvl="0" indent="0" algn="l" rtl="0">
              <a:spcBef>
                <a:spcPts val="1000"/>
              </a:spcBef>
              <a:spcAft>
                <a:spcPts val="0"/>
              </a:spcAft>
              <a:buSzPts val="1600"/>
              <a:buNone/>
            </a:pPr>
            <a:endParaRPr dirty="0"/>
          </a:p>
        </p:txBody>
      </p:sp>
      <p:sp>
        <p:nvSpPr>
          <p:cNvPr id="3" name="Rezervirano mjesto podnožja 2">
            <a:extLst>
              <a:ext uri="{FF2B5EF4-FFF2-40B4-BE49-F238E27FC236}">
                <a16:creationId xmlns:a16="http://schemas.microsoft.com/office/drawing/2014/main" id="{3817DA9A-E8D4-4B72-9E0E-E4DDC2E3B2AD}"/>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6"/>
          <p:cNvSpPr txBox="1">
            <a:spLocks noGrp="1"/>
          </p:cNvSpPr>
          <p:nvPr>
            <p:ph type="body" idx="1"/>
          </p:nvPr>
        </p:nvSpPr>
        <p:spPr>
          <a:xfrm>
            <a:off x="886408" y="1144443"/>
            <a:ext cx="9339943" cy="527501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ts val="1600"/>
              <a:buNone/>
            </a:pPr>
            <a:r>
              <a:rPr lang="hr-HR" dirty="0"/>
              <a:t>Kada korisnik klikne gumb mišu, pokreće se događaj </a:t>
            </a:r>
            <a:r>
              <a:rPr lang="hr-HR" dirty="0" err="1"/>
              <a:t>onmousedown</a:t>
            </a:r>
            <a:r>
              <a:rPr lang="hr-HR" dirty="0"/>
              <a:t>, a kada korisnik pusti dugme na mišu pokreće se događaj </a:t>
            </a:r>
            <a:r>
              <a:rPr lang="hr-HR" dirty="0" err="1"/>
              <a:t>onmouseup</a:t>
            </a:r>
            <a:r>
              <a:rPr lang="hr-HR" dirty="0"/>
              <a:t>, konačno kada se ova sekvenca završi, pokreće se događaj </a:t>
            </a:r>
            <a:r>
              <a:rPr lang="hr-HR" dirty="0" err="1"/>
              <a:t>onclick</a:t>
            </a:r>
            <a:r>
              <a:rPr lang="hr-HR" dirty="0"/>
              <a:t>. (15zad)</a:t>
            </a:r>
            <a:endParaRPr dirty="0"/>
          </a:p>
          <a:p>
            <a:pPr marL="0" lvl="0" indent="0" algn="l" rtl="0">
              <a:spcBef>
                <a:spcPts val="1000"/>
              </a:spcBef>
              <a:spcAft>
                <a:spcPts val="0"/>
              </a:spcAft>
              <a:buSzPts val="1600"/>
              <a:buNone/>
            </a:pPr>
            <a:endParaRPr dirty="0"/>
          </a:p>
          <a:p>
            <a:pPr marL="0" lvl="0" indent="0" algn="l" rtl="0">
              <a:spcBef>
                <a:spcPts val="1000"/>
              </a:spcBef>
              <a:spcAft>
                <a:spcPts val="0"/>
              </a:spcAft>
              <a:buSzPts val="1600"/>
              <a:buNone/>
            </a:pPr>
            <a:r>
              <a:rPr lang="hr-HR" dirty="0"/>
              <a:t>&lt;</a:t>
            </a:r>
            <a:r>
              <a:rPr lang="hr-HR" dirty="0" err="1"/>
              <a:t>html</a:t>
            </a:r>
            <a:r>
              <a:rPr lang="hr-HR" dirty="0"/>
              <a:t>&gt; &lt;</a:t>
            </a:r>
            <a:r>
              <a:rPr lang="hr-HR" dirty="0" err="1"/>
              <a:t>body</a:t>
            </a:r>
            <a:r>
              <a:rPr lang="hr-HR" dirty="0"/>
              <a:t>&gt;</a:t>
            </a:r>
            <a:endParaRPr dirty="0"/>
          </a:p>
          <a:p>
            <a:pPr marL="0" lvl="0" indent="0" algn="l" rtl="0">
              <a:spcBef>
                <a:spcPts val="1000"/>
              </a:spcBef>
              <a:spcAft>
                <a:spcPts val="0"/>
              </a:spcAft>
              <a:buSzPts val="1600"/>
              <a:buNone/>
            </a:pPr>
            <a:r>
              <a:rPr lang="hr-HR" dirty="0"/>
              <a:t>&lt;div </a:t>
            </a:r>
            <a:r>
              <a:rPr lang="hr-HR" dirty="0" err="1"/>
              <a:t>onmousedown</a:t>
            </a:r>
            <a:r>
              <a:rPr lang="hr-HR" dirty="0"/>
              <a:t>="</a:t>
            </a:r>
            <a:r>
              <a:rPr lang="hr-HR" dirty="0" err="1"/>
              <a:t>mDown</a:t>
            </a:r>
            <a:r>
              <a:rPr lang="hr-HR" dirty="0"/>
              <a:t>(</a:t>
            </a:r>
            <a:r>
              <a:rPr lang="hr-HR" dirty="0" err="1"/>
              <a:t>this</a:t>
            </a:r>
            <a:r>
              <a:rPr lang="hr-HR" dirty="0"/>
              <a:t>)" </a:t>
            </a:r>
            <a:r>
              <a:rPr lang="hr-HR" dirty="0" err="1"/>
              <a:t>onmouseup</a:t>
            </a:r>
            <a:r>
              <a:rPr lang="hr-HR" dirty="0"/>
              <a:t>="</a:t>
            </a:r>
            <a:r>
              <a:rPr lang="hr-HR" dirty="0" err="1"/>
              <a:t>mUp</a:t>
            </a:r>
            <a:r>
              <a:rPr lang="hr-HR" dirty="0"/>
              <a:t>(</a:t>
            </a:r>
            <a:r>
              <a:rPr lang="hr-HR" dirty="0" err="1"/>
              <a:t>this</a:t>
            </a:r>
            <a:r>
              <a:rPr lang="hr-HR" dirty="0"/>
              <a:t>)" </a:t>
            </a:r>
            <a:r>
              <a:rPr lang="hr-HR" dirty="0" err="1"/>
              <a:t>style</a:t>
            </a:r>
            <a:r>
              <a:rPr lang="hr-HR" dirty="0"/>
              <a:t>="</a:t>
            </a:r>
            <a:r>
              <a:rPr lang="hr-HR" dirty="0" err="1"/>
              <a:t>background-color</a:t>
            </a:r>
            <a:r>
              <a:rPr lang="hr-HR" dirty="0"/>
              <a:t>:#D94A38;width:90px;height:20px;padding:40px;"&gt; </a:t>
            </a:r>
            <a:r>
              <a:rPr lang="hr-HR" dirty="0" err="1"/>
              <a:t>Click</a:t>
            </a:r>
            <a:r>
              <a:rPr lang="hr-HR" dirty="0"/>
              <a:t> Me&lt;/div&gt;</a:t>
            </a:r>
            <a:endParaRPr dirty="0"/>
          </a:p>
          <a:p>
            <a:pPr marL="0" lvl="0" indent="0" algn="l" rtl="0">
              <a:spcBef>
                <a:spcPts val="1000"/>
              </a:spcBef>
              <a:spcAft>
                <a:spcPts val="0"/>
              </a:spcAft>
              <a:buSzPts val="1600"/>
              <a:buNone/>
            </a:pPr>
            <a:r>
              <a:rPr lang="hr-HR" dirty="0"/>
              <a:t>&lt;</a:t>
            </a:r>
            <a:r>
              <a:rPr lang="hr-HR" dirty="0" err="1"/>
              <a:t>script</a:t>
            </a:r>
            <a:r>
              <a:rPr lang="hr-HR" dirty="0"/>
              <a:t>&gt; </a:t>
            </a:r>
            <a:endParaRPr dirty="0"/>
          </a:p>
          <a:p>
            <a:pPr marL="0" lvl="0" indent="0" algn="l" rtl="0">
              <a:spcBef>
                <a:spcPts val="1000"/>
              </a:spcBef>
              <a:spcAft>
                <a:spcPts val="0"/>
              </a:spcAft>
              <a:buSzPts val="1600"/>
              <a:buNone/>
            </a:pPr>
            <a:r>
              <a:rPr lang="hr-HR" dirty="0" err="1"/>
              <a:t>function</a:t>
            </a:r>
            <a:r>
              <a:rPr lang="hr-HR" dirty="0"/>
              <a:t> </a:t>
            </a:r>
            <a:r>
              <a:rPr lang="hr-HR" dirty="0" err="1"/>
              <a:t>mDown</a:t>
            </a:r>
            <a:r>
              <a:rPr lang="hr-HR" dirty="0"/>
              <a:t>(</a:t>
            </a:r>
            <a:r>
              <a:rPr lang="hr-HR" dirty="0" err="1"/>
              <a:t>obj</a:t>
            </a:r>
            <a:r>
              <a:rPr lang="hr-HR" dirty="0"/>
              <a:t>){ </a:t>
            </a:r>
            <a:r>
              <a:rPr lang="hr-HR" dirty="0" err="1"/>
              <a:t>obj.style.backgroundColor</a:t>
            </a:r>
            <a:r>
              <a:rPr lang="hr-HR" dirty="0"/>
              <a:t> = "#1ec5e5"; </a:t>
            </a:r>
            <a:r>
              <a:rPr lang="hr-HR" dirty="0" err="1"/>
              <a:t>obj.innerHTML</a:t>
            </a:r>
            <a:r>
              <a:rPr lang="hr-HR" dirty="0"/>
              <a:t> = "</a:t>
            </a:r>
            <a:r>
              <a:rPr lang="hr-HR" dirty="0" err="1"/>
              <a:t>Release</a:t>
            </a:r>
            <a:r>
              <a:rPr lang="hr-HR" dirty="0"/>
              <a:t> Me"; }</a:t>
            </a:r>
            <a:endParaRPr dirty="0"/>
          </a:p>
          <a:p>
            <a:pPr marL="0" lvl="0" indent="0" algn="l" rtl="0">
              <a:spcBef>
                <a:spcPts val="1000"/>
              </a:spcBef>
              <a:spcAft>
                <a:spcPts val="0"/>
              </a:spcAft>
              <a:buSzPts val="1600"/>
              <a:buNone/>
            </a:pPr>
            <a:r>
              <a:rPr lang="hr-HR" dirty="0" err="1"/>
              <a:t>function</a:t>
            </a:r>
            <a:r>
              <a:rPr lang="hr-HR" dirty="0"/>
              <a:t> </a:t>
            </a:r>
            <a:r>
              <a:rPr lang="hr-HR" dirty="0" err="1"/>
              <a:t>mUp</a:t>
            </a:r>
            <a:r>
              <a:rPr lang="hr-HR" dirty="0"/>
              <a:t>(</a:t>
            </a:r>
            <a:r>
              <a:rPr lang="hr-HR" dirty="0" err="1"/>
              <a:t>obj</a:t>
            </a:r>
            <a:r>
              <a:rPr lang="hr-HR" dirty="0"/>
              <a:t>) { </a:t>
            </a:r>
            <a:r>
              <a:rPr lang="hr-HR" dirty="0" err="1"/>
              <a:t>obj.style.backgroundColor</a:t>
            </a:r>
            <a:r>
              <a:rPr lang="hr-HR" dirty="0"/>
              <a:t>="#D94A38"; </a:t>
            </a:r>
            <a:r>
              <a:rPr lang="hr-HR" dirty="0" err="1"/>
              <a:t>obj.innerHTML</a:t>
            </a:r>
            <a:r>
              <a:rPr lang="hr-HR" dirty="0"/>
              <a:t>="</a:t>
            </a:r>
            <a:r>
              <a:rPr lang="hr-HR" dirty="0" err="1"/>
              <a:t>Thank</a:t>
            </a:r>
            <a:r>
              <a:rPr lang="hr-HR" dirty="0"/>
              <a:t> You"; } </a:t>
            </a:r>
            <a:endParaRPr dirty="0"/>
          </a:p>
          <a:p>
            <a:pPr marL="0" lvl="0" indent="0" algn="l" rtl="0">
              <a:spcBef>
                <a:spcPts val="1000"/>
              </a:spcBef>
              <a:spcAft>
                <a:spcPts val="0"/>
              </a:spcAft>
              <a:buSzPts val="1600"/>
              <a:buNone/>
            </a:pPr>
            <a:r>
              <a:rPr lang="hr-HR" dirty="0"/>
              <a:t>&lt;/</a:t>
            </a:r>
            <a:r>
              <a:rPr lang="hr-HR" dirty="0" err="1"/>
              <a:t>script</a:t>
            </a:r>
            <a:r>
              <a:rPr lang="hr-HR" dirty="0"/>
              <a:t>&gt;</a:t>
            </a:r>
            <a:endParaRPr dirty="0"/>
          </a:p>
          <a:p>
            <a:pPr marL="0" lvl="0" indent="0" algn="l" rtl="0">
              <a:spcBef>
                <a:spcPts val="1000"/>
              </a:spcBef>
              <a:spcAft>
                <a:spcPts val="0"/>
              </a:spcAft>
              <a:buSzPts val="1600"/>
              <a:buNone/>
            </a:pPr>
            <a:r>
              <a:rPr lang="hr-HR" dirty="0"/>
              <a:t>&lt;/</a:t>
            </a:r>
            <a:r>
              <a:rPr lang="hr-HR" dirty="0" err="1"/>
              <a:t>body</a:t>
            </a:r>
            <a:r>
              <a:rPr lang="hr-HR" dirty="0"/>
              <a:t>&gt; &lt;/</a:t>
            </a:r>
            <a:r>
              <a:rPr lang="hr-HR" dirty="0" err="1"/>
              <a:t>html</a:t>
            </a:r>
            <a:r>
              <a:rPr lang="hr-HR" dirty="0"/>
              <a:t>&gt;</a:t>
            </a:r>
            <a:endParaRPr dirty="0"/>
          </a:p>
        </p:txBody>
      </p:sp>
      <p:sp>
        <p:nvSpPr>
          <p:cNvPr id="3" name="Rezervirano mjesto podnožja 2">
            <a:extLst>
              <a:ext uri="{FF2B5EF4-FFF2-40B4-BE49-F238E27FC236}">
                <a16:creationId xmlns:a16="http://schemas.microsoft.com/office/drawing/2014/main" id="{0B3206FA-8226-4123-B459-3829304C6B93}"/>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dirty="0" err="1">
                <a:latin typeface="Calibri" panose="020F0502020204030204" pitchFamily="34" charset="0"/>
                <a:cs typeface="Calibri" panose="020F0502020204030204" pitchFamily="34" charset="0"/>
              </a:rPr>
              <a:t>JavaScript</a:t>
            </a:r>
            <a:r>
              <a:rPr lang="hr-HR" dirty="0">
                <a:latin typeface="Calibri" panose="020F0502020204030204" pitchFamily="34" charset="0"/>
                <a:cs typeface="Calibri" panose="020F0502020204030204" pitchFamily="34" charset="0"/>
              </a:rPr>
              <a:t> DOM </a:t>
            </a:r>
            <a:r>
              <a:rPr lang="hr-HR" dirty="0" err="1">
                <a:latin typeface="Calibri" panose="020F0502020204030204" pitchFamily="34" charset="0"/>
                <a:cs typeface="Calibri" panose="020F0502020204030204" pitchFamily="34" charset="0"/>
              </a:rPr>
              <a:t>EventListener</a:t>
            </a:r>
            <a:r>
              <a:rPr lang="hr-HR" dirty="0">
                <a:latin typeface="Calibri" panose="020F0502020204030204" pitchFamily="34" charset="0"/>
                <a:cs typeface="Calibri" panose="020F0502020204030204" pitchFamily="34" charset="0"/>
              </a:rPr>
              <a:t> #1</a:t>
            </a:r>
            <a:br>
              <a:rPr lang="hr-HR" dirty="0">
                <a:latin typeface="Calibri" panose="020F0502020204030204" pitchFamily="34" charset="0"/>
                <a:cs typeface="Calibri" panose="020F0502020204030204" pitchFamily="34" charset="0"/>
              </a:rPr>
            </a:br>
            <a:endParaRPr dirty="0">
              <a:latin typeface="Calibri" panose="020F0502020204030204" pitchFamily="34" charset="0"/>
              <a:cs typeface="Calibri" panose="020F0502020204030204" pitchFamily="34" charset="0"/>
            </a:endParaRPr>
          </a:p>
        </p:txBody>
      </p:sp>
      <p:sp>
        <p:nvSpPr>
          <p:cNvPr id="331" name="Google Shape;331;p27"/>
          <p:cNvSpPr txBox="1">
            <a:spLocks noGrp="1"/>
          </p:cNvSpPr>
          <p:nvPr>
            <p:ph type="body" idx="1"/>
          </p:nvPr>
        </p:nvSpPr>
        <p:spPr>
          <a:xfrm>
            <a:off x="390698" y="1687484"/>
            <a:ext cx="10338372" cy="456091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hr-HR" dirty="0">
                <a:latin typeface="Calibri" panose="020F0502020204030204" pitchFamily="34" charset="0"/>
                <a:cs typeface="Calibri" panose="020F0502020204030204" pitchFamily="34" charset="0"/>
              </a:rPr>
              <a:t>• Metoda </a:t>
            </a:r>
            <a:r>
              <a:rPr lang="hr-HR" dirty="0" err="1">
                <a:latin typeface="Calibri" panose="020F0502020204030204" pitchFamily="34" charset="0"/>
                <a:cs typeface="Calibri" panose="020F0502020204030204" pitchFamily="34" charset="0"/>
              </a:rPr>
              <a:t>addEventListener</a:t>
            </a:r>
            <a:r>
              <a:rPr lang="hr-HR" dirty="0">
                <a:latin typeface="Calibri" panose="020F0502020204030204" pitchFamily="34" charset="0"/>
                <a:cs typeface="Calibri" panose="020F0502020204030204" pitchFamily="34" charset="0"/>
              </a:rPr>
              <a:t>() vezuje određeni upravljač događaja (</a:t>
            </a:r>
            <a:r>
              <a:rPr lang="hr-HR" dirty="0" err="1">
                <a:latin typeface="Calibri" panose="020F0502020204030204" pitchFamily="34" charset="0"/>
                <a:cs typeface="Calibri" panose="020F0502020204030204" pitchFamily="34" charset="0"/>
              </a:rPr>
              <a:t>eng</a:t>
            </a:r>
            <a:r>
              <a:rPr lang="hr-HR" dirty="0">
                <a:latin typeface="Calibri" panose="020F0502020204030204" pitchFamily="34" charset="0"/>
                <a:cs typeface="Calibri" panose="020F0502020204030204" pitchFamily="34" charset="0"/>
              </a:rPr>
              <a:t>. event </a:t>
            </a:r>
            <a:r>
              <a:rPr lang="hr-HR" dirty="0" err="1">
                <a:latin typeface="Calibri" panose="020F0502020204030204" pitchFamily="34" charset="0"/>
                <a:cs typeface="Calibri" panose="020F0502020204030204" pitchFamily="34" charset="0"/>
              </a:rPr>
              <a:t>handler</a:t>
            </a:r>
            <a:r>
              <a:rPr lang="hr-HR" dirty="0">
                <a:latin typeface="Calibri" panose="020F0502020204030204" pitchFamily="34" charset="0"/>
                <a:cs typeface="Calibri" panose="020F0502020204030204" pitchFamily="34" charset="0"/>
              </a:rPr>
              <a:t>) za određeni element. </a:t>
            </a:r>
            <a:endParaRPr dirty="0">
              <a:latin typeface="Calibri" panose="020F0502020204030204" pitchFamily="34" charset="0"/>
              <a:cs typeface="Calibri" panose="020F0502020204030204" pitchFamily="34" charset="0"/>
            </a:endParaRPr>
          </a:p>
          <a:p>
            <a:pPr marL="0" lvl="0" indent="0" algn="l" rtl="0">
              <a:spcBef>
                <a:spcPts val="1000"/>
              </a:spcBef>
              <a:spcAft>
                <a:spcPts val="0"/>
              </a:spcAft>
              <a:buSzPts val="1600"/>
              <a:buNone/>
            </a:pPr>
            <a:r>
              <a:rPr lang="hr-HR" dirty="0">
                <a:latin typeface="Calibri" panose="020F0502020204030204" pitchFamily="34" charset="0"/>
                <a:cs typeface="Calibri" panose="020F0502020204030204" pitchFamily="34" charset="0"/>
              </a:rPr>
              <a:t>• Ova metoda ne prepisuje postojeće upravljače događaja.</a:t>
            </a:r>
            <a:endParaRPr dirty="0">
              <a:latin typeface="Calibri" panose="020F0502020204030204" pitchFamily="34" charset="0"/>
              <a:cs typeface="Calibri" panose="020F0502020204030204" pitchFamily="34" charset="0"/>
            </a:endParaRPr>
          </a:p>
          <a:p>
            <a:pPr marL="0" lvl="0" indent="0" algn="l" rtl="0">
              <a:spcBef>
                <a:spcPts val="1000"/>
              </a:spcBef>
              <a:spcAft>
                <a:spcPts val="0"/>
              </a:spcAft>
              <a:buSzPts val="1600"/>
              <a:buNone/>
            </a:pPr>
            <a:r>
              <a:rPr lang="hr-HR" dirty="0">
                <a:latin typeface="Calibri" panose="020F0502020204030204" pitchFamily="34" charset="0"/>
                <a:cs typeface="Calibri" panose="020F0502020204030204" pitchFamily="34" charset="0"/>
              </a:rPr>
              <a:t>• Za jedan element može se vezati više upravljača događaja. </a:t>
            </a:r>
            <a:endParaRPr dirty="0">
              <a:latin typeface="Calibri" panose="020F0502020204030204" pitchFamily="34" charset="0"/>
              <a:cs typeface="Calibri" panose="020F0502020204030204" pitchFamily="34" charset="0"/>
            </a:endParaRPr>
          </a:p>
          <a:p>
            <a:pPr marL="0" lvl="0" indent="0" algn="l" rtl="0">
              <a:spcBef>
                <a:spcPts val="1000"/>
              </a:spcBef>
              <a:spcAft>
                <a:spcPts val="0"/>
              </a:spcAft>
              <a:buSzPts val="1600"/>
              <a:buNone/>
            </a:pPr>
            <a:r>
              <a:rPr lang="hr-HR" dirty="0">
                <a:latin typeface="Calibri" panose="020F0502020204030204" pitchFamily="34" charset="0"/>
                <a:cs typeface="Calibri" panose="020F0502020204030204" pitchFamily="34" charset="0"/>
              </a:rPr>
              <a:t>• Također za jedan element može se vezati više upravljača događaja istog tipa, na primjer „</a:t>
            </a:r>
            <a:r>
              <a:rPr lang="hr-HR" dirty="0" err="1">
                <a:latin typeface="Calibri" panose="020F0502020204030204" pitchFamily="34" charset="0"/>
                <a:cs typeface="Calibri" panose="020F0502020204030204" pitchFamily="34" charset="0"/>
              </a:rPr>
              <a:t>onmousedown</a:t>
            </a:r>
            <a:r>
              <a:rPr lang="hr-HR" dirty="0">
                <a:latin typeface="Calibri" panose="020F0502020204030204" pitchFamily="34" charset="0"/>
                <a:cs typeface="Calibri" panose="020F0502020204030204" pitchFamily="34" charset="0"/>
              </a:rPr>
              <a:t>“ događaji. </a:t>
            </a:r>
            <a:endParaRPr dirty="0">
              <a:latin typeface="Calibri" panose="020F0502020204030204" pitchFamily="34" charset="0"/>
              <a:cs typeface="Calibri" panose="020F0502020204030204" pitchFamily="34" charset="0"/>
            </a:endParaRPr>
          </a:p>
          <a:p>
            <a:pPr marL="0" lvl="0" indent="0" algn="l" rtl="0">
              <a:spcBef>
                <a:spcPts val="1000"/>
              </a:spcBef>
              <a:spcAft>
                <a:spcPts val="0"/>
              </a:spcAft>
              <a:buSzPts val="1600"/>
              <a:buNone/>
            </a:pPr>
            <a:r>
              <a:rPr lang="hr-HR" dirty="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Metod</a:t>
            </a:r>
            <a:r>
              <a:rPr lang="hr-HR" dirty="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addEventListener</a:t>
            </a:r>
            <a:r>
              <a:rPr lang="hr-HR" dirty="0">
                <a:latin typeface="Calibri" panose="020F0502020204030204" pitchFamily="34" charset="0"/>
                <a:cs typeface="Calibri" panose="020F0502020204030204" pitchFamily="34" charset="0"/>
              </a:rPr>
              <a:t>() može se vezati za bilo koji objekt, ne samo za HTML element (na primjer za bilo koji BOM – Browser </a:t>
            </a:r>
            <a:r>
              <a:rPr lang="hr-HR" dirty="0" err="1">
                <a:latin typeface="Calibri" panose="020F0502020204030204" pitchFamily="34" charset="0"/>
                <a:cs typeface="Calibri" panose="020F0502020204030204" pitchFamily="34" charset="0"/>
              </a:rPr>
              <a:t>Object</a:t>
            </a:r>
            <a:r>
              <a:rPr lang="hr-HR" dirty="0">
                <a:latin typeface="Calibri" panose="020F0502020204030204" pitchFamily="34" charset="0"/>
                <a:cs typeface="Calibri" panose="020F0502020204030204" pitchFamily="34" charset="0"/>
              </a:rPr>
              <a:t> Model </a:t>
            </a:r>
            <a:r>
              <a:rPr lang="hr-HR" dirty="0" err="1">
                <a:latin typeface="Calibri" panose="020F0502020204030204" pitchFamily="34" charset="0"/>
                <a:cs typeface="Calibri" panose="020F0502020204030204" pitchFamily="34" charset="0"/>
              </a:rPr>
              <a:t>objekat</a:t>
            </a:r>
            <a:r>
              <a:rPr lang="hr-HR"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0" lvl="0" indent="0" algn="l" rtl="0">
              <a:spcBef>
                <a:spcPts val="1000"/>
              </a:spcBef>
              <a:spcAft>
                <a:spcPts val="0"/>
              </a:spcAft>
              <a:buSzPts val="1600"/>
              <a:buNone/>
            </a:pPr>
            <a:r>
              <a:rPr lang="hr-HR" dirty="0">
                <a:latin typeface="Calibri" panose="020F0502020204030204" pitchFamily="34" charset="0"/>
                <a:cs typeface="Calibri" panose="020F0502020204030204" pitchFamily="34" charset="0"/>
              </a:rPr>
              <a:t>• Kada se koristi metoda </a:t>
            </a:r>
            <a:r>
              <a:rPr lang="hr-HR" dirty="0" err="1">
                <a:latin typeface="Calibri" panose="020F0502020204030204" pitchFamily="34" charset="0"/>
                <a:cs typeface="Calibri" panose="020F0502020204030204" pitchFamily="34" charset="0"/>
              </a:rPr>
              <a:t>addEventListener</a:t>
            </a:r>
            <a:r>
              <a:rPr lang="hr-HR" dirty="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JavaScript</a:t>
            </a:r>
            <a:r>
              <a:rPr lang="hr-HR" dirty="0">
                <a:latin typeface="Calibri" panose="020F0502020204030204" pitchFamily="34" charset="0"/>
                <a:cs typeface="Calibri" panose="020F0502020204030204" pitchFamily="34" charset="0"/>
              </a:rPr>
              <a:t> je odvojen od HTML-a, što čini kod preglednijim i čitljivijim. </a:t>
            </a:r>
            <a:endParaRPr dirty="0">
              <a:latin typeface="Calibri" panose="020F0502020204030204" pitchFamily="34" charset="0"/>
              <a:cs typeface="Calibri" panose="020F0502020204030204" pitchFamily="34" charset="0"/>
            </a:endParaRPr>
          </a:p>
          <a:p>
            <a:pPr marL="0" lvl="0" indent="0" algn="l" rtl="0">
              <a:spcBef>
                <a:spcPts val="1000"/>
              </a:spcBef>
              <a:spcAft>
                <a:spcPts val="0"/>
              </a:spcAft>
              <a:buSzPts val="1600"/>
              <a:buNone/>
            </a:pPr>
            <a:r>
              <a:rPr lang="hr-HR" dirty="0">
                <a:latin typeface="Calibri" panose="020F0502020204030204" pitchFamily="34" charset="0"/>
                <a:cs typeface="Calibri" panose="020F0502020204030204" pitchFamily="34" charset="0"/>
              </a:rPr>
              <a:t>• Za uklanjanje koristi se </a:t>
            </a:r>
            <a:r>
              <a:rPr lang="hr-HR" dirty="0" err="1">
                <a:latin typeface="Calibri" panose="020F0502020204030204" pitchFamily="34" charset="0"/>
                <a:cs typeface="Calibri" panose="020F0502020204030204" pitchFamily="34" charset="0"/>
              </a:rPr>
              <a:t>metod</a:t>
            </a:r>
            <a:r>
              <a:rPr lang="hr-HR" dirty="0">
                <a:latin typeface="Calibri" panose="020F0502020204030204" pitchFamily="34" charset="0"/>
                <a:cs typeface="Calibri" panose="020F0502020204030204" pitchFamily="34" charset="0"/>
              </a:rPr>
              <a:t> </a:t>
            </a:r>
            <a:r>
              <a:rPr lang="hr-HR" dirty="0" err="1">
                <a:latin typeface="Calibri" panose="020F0502020204030204" pitchFamily="34" charset="0"/>
                <a:cs typeface="Calibri" panose="020F0502020204030204" pitchFamily="34" charset="0"/>
              </a:rPr>
              <a:t>removeEventListener</a:t>
            </a:r>
            <a:r>
              <a:rPr lang="hr-HR"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0" lvl="0" indent="0" algn="l" rtl="0">
              <a:spcBef>
                <a:spcPts val="1000"/>
              </a:spcBef>
              <a:spcAft>
                <a:spcPts val="0"/>
              </a:spcAft>
              <a:buSzPts val="1600"/>
              <a:buNone/>
            </a:pPr>
            <a:endParaRPr dirty="0">
              <a:latin typeface="Calibri" panose="020F0502020204030204" pitchFamily="34" charset="0"/>
              <a:cs typeface="Calibri" panose="020F0502020204030204" pitchFamily="34" charset="0"/>
            </a:endParaRPr>
          </a:p>
        </p:txBody>
      </p:sp>
      <p:sp>
        <p:nvSpPr>
          <p:cNvPr id="3" name="Rezervirano mjesto podnožja 2">
            <a:extLst>
              <a:ext uri="{FF2B5EF4-FFF2-40B4-BE49-F238E27FC236}">
                <a16:creationId xmlns:a16="http://schemas.microsoft.com/office/drawing/2014/main" id="{9C18F70D-7D4D-414A-8760-9AB6495A5E5B}"/>
              </a:ext>
            </a:extLst>
          </p:cNvPr>
          <p:cNvSpPr>
            <a:spLocks noGrp="1"/>
          </p:cNvSpPr>
          <p:nvPr>
            <p:ph type="ftr" idx="11"/>
          </p:nvPr>
        </p:nvSpPr>
        <p:spPr/>
        <p:txBody>
          <a:bodyPr/>
          <a:lstStyle/>
          <a:p>
            <a:r>
              <a:rPr lang="hr-HR">
                <a:latin typeface="Calibri" panose="020F0502020204030204" pitchFamily="34" charset="0"/>
                <a:cs typeface="Calibri" panose="020F0502020204030204" pitchFamily="34" charset="0"/>
              </a:rPr>
              <a:t>Sanja Rašić</a:t>
            </a:r>
            <a:endParaRPr lang="hr-HR" dirty="0">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(16)</a:t>
            </a:r>
            <a:endParaRPr/>
          </a:p>
        </p:txBody>
      </p:sp>
      <p:sp>
        <p:nvSpPr>
          <p:cNvPr id="338" name="Google Shape;338;p28"/>
          <p:cNvSpPr txBox="1">
            <a:spLocks noGrp="1"/>
          </p:cNvSpPr>
          <p:nvPr>
            <p:ph type="body" idx="1"/>
          </p:nvPr>
        </p:nvSpPr>
        <p:spPr>
          <a:xfrm>
            <a:off x="315884" y="2052918"/>
            <a:ext cx="11230494" cy="419548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hr-HR"/>
              <a:t>&lt;body&gt;</a:t>
            </a:r>
            <a:endParaRPr/>
          </a:p>
          <a:p>
            <a:pPr marL="0" lvl="0" indent="0" algn="l" rtl="0">
              <a:spcBef>
                <a:spcPts val="1000"/>
              </a:spcBef>
              <a:spcAft>
                <a:spcPts val="0"/>
              </a:spcAft>
              <a:buSzPts val="1600"/>
              <a:buNone/>
            </a:pPr>
            <a:r>
              <a:rPr lang="hr-HR"/>
              <a:t>&lt;p&gt;Here we attache event listener when user click on a button&lt;/p&gt;</a:t>
            </a:r>
            <a:endParaRPr/>
          </a:p>
          <a:p>
            <a:pPr marL="0" lvl="0" indent="0" algn="l" rtl="0">
              <a:spcBef>
                <a:spcPts val="1000"/>
              </a:spcBef>
              <a:spcAft>
                <a:spcPts val="0"/>
              </a:spcAft>
              <a:buSzPts val="1600"/>
              <a:buNone/>
            </a:pPr>
            <a:r>
              <a:rPr lang="hr-HR"/>
              <a:t>&lt;button id="btn1"&gt;Test it&lt;/button&gt;</a:t>
            </a:r>
            <a:endParaRPr/>
          </a:p>
          <a:p>
            <a:pPr marL="0" lvl="0" indent="0" algn="l" rtl="0">
              <a:spcBef>
                <a:spcPts val="1000"/>
              </a:spcBef>
              <a:spcAft>
                <a:spcPts val="0"/>
              </a:spcAft>
              <a:buSzPts val="1600"/>
              <a:buNone/>
            </a:pPr>
            <a:r>
              <a:rPr lang="hr-HR"/>
              <a:t>&lt;script&gt; // prvi parametar addEventListener metode je dogadjaj, ali ne navodi se onclick kao // sto je slucaj kod atributa html elementa, vec samo click // drugi parametar je funkcija koja se poziva document.getElementById("btn1").addEventListener("click", function(){ alert("We learn JS DOM!"); });</a:t>
            </a:r>
            <a:endParaRPr/>
          </a:p>
          <a:p>
            <a:pPr marL="0" lvl="0" indent="0" algn="l" rtl="0">
              <a:spcBef>
                <a:spcPts val="1000"/>
              </a:spcBef>
              <a:spcAft>
                <a:spcPts val="0"/>
              </a:spcAft>
              <a:buSzPts val="1600"/>
              <a:buNone/>
            </a:pPr>
            <a:r>
              <a:rPr lang="hr-HR"/>
              <a:t>&lt;/script&gt;</a:t>
            </a:r>
            <a:endParaRPr/>
          </a:p>
          <a:p>
            <a:pPr marL="0" lvl="0" indent="0" algn="l" rtl="0">
              <a:spcBef>
                <a:spcPts val="1000"/>
              </a:spcBef>
              <a:spcAft>
                <a:spcPts val="0"/>
              </a:spcAft>
              <a:buSzPts val="1600"/>
              <a:buNone/>
            </a:pPr>
            <a:r>
              <a:rPr lang="hr-HR"/>
              <a:t>&lt;/body&gt; &lt;/html&gt;</a:t>
            </a:r>
            <a:endParaRPr/>
          </a:p>
          <a:p>
            <a:pPr marL="0" lvl="0" indent="0" algn="l" rtl="0">
              <a:spcBef>
                <a:spcPts val="1000"/>
              </a:spcBef>
              <a:spcAft>
                <a:spcPts val="0"/>
              </a:spcAft>
              <a:buSzPts val="1600"/>
              <a:buNone/>
            </a:pPr>
            <a:endParaRPr/>
          </a:p>
        </p:txBody>
      </p:sp>
      <p:sp>
        <p:nvSpPr>
          <p:cNvPr id="3" name="Rezervirano mjesto podnožja 2">
            <a:extLst>
              <a:ext uri="{FF2B5EF4-FFF2-40B4-BE49-F238E27FC236}">
                <a16:creationId xmlns:a16="http://schemas.microsoft.com/office/drawing/2014/main" id="{99FDED1C-E804-46AB-900E-D95CCA6A0E37}"/>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9"/>
          <p:cNvSpPr txBox="1">
            <a:spLocks noGrp="1"/>
          </p:cNvSpPr>
          <p:nvPr>
            <p:ph type="title"/>
          </p:nvPr>
        </p:nvSpPr>
        <p:spPr>
          <a:xfrm>
            <a:off x="108065" y="452718"/>
            <a:ext cx="11887200"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600"/>
              <a:buFont typeface="Century Gothic"/>
              <a:buNone/>
            </a:pPr>
            <a:r>
              <a:rPr lang="hr-HR" sz="3600"/>
              <a:t>element.addEventListener(event, function, useCapture);</a:t>
            </a:r>
            <a:endParaRPr/>
          </a:p>
        </p:txBody>
      </p:sp>
      <p:sp>
        <p:nvSpPr>
          <p:cNvPr id="345" name="Google Shape;345;p29"/>
          <p:cNvSpPr txBox="1">
            <a:spLocks noGrp="1"/>
          </p:cNvSpPr>
          <p:nvPr>
            <p:ph type="body" idx="1"/>
          </p:nvPr>
        </p:nvSpPr>
        <p:spPr>
          <a:xfrm>
            <a:off x="1078373" y="2052918"/>
            <a:ext cx="8946541" cy="419548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hr-HR"/>
              <a:t>Prvi parametar je tip događaja (na primjer „mousedown“, „click“, „mouseup“, „mouseout“, „mousein“, itd). </a:t>
            </a:r>
            <a:endParaRPr/>
          </a:p>
          <a:p>
            <a:pPr marL="0" lvl="0" indent="0" algn="l" rtl="0">
              <a:spcBef>
                <a:spcPts val="1000"/>
              </a:spcBef>
              <a:spcAft>
                <a:spcPts val="0"/>
              </a:spcAft>
              <a:buSzPts val="1600"/>
              <a:buNone/>
            </a:pPr>
            <a:r>
              <a:rPr lang="hr-HR"/>
              <a:t>• Drugi parametar je funkcija koja se poziva kada se određeni događaj dogodi. </a:t>
            </a:r>
            <a:endParaRPr/>
          </a:p>
          <a:p>
            <a:pPr marL="0" lvl="0" indent="0" algn="l" rtl="0">
              <a:spcBef>
                <a:spcPts val="1000"/>
              </a:spcBef>
              <a:spcAft>
                <a:spcPts val="0"/>
              </a:spcAft>
              <a:buSzPts val="1600"/>
              <a:buNone/>
            </a:pPr>
            <a:r>
              <a:rPr lang="hr-HR"/>
              <a:t>• Treći parametar je boolean vrijednost koja određuje je li događaj žubori (eng. bubbling) ili se hvata (eng. capture). </a:t>
            </a:r>
            <a:endParaRPr/>
          </a:p>
          <a:p>
            <a:pPr marL="0" lvl="0" indent="0" algn="l" rtl="0">
              <a:spcBef>
                <a:spcPts val="1000"/>
              </a:spcBef>
              <a:spcAft>
                <a:spcPts val="0"/>
              </a:spcAft>
              <a:buSzPts val="1600"/>
              <a:buNone/>
            </a:pPr>
            <a:r>
              <a:rPr lang="hr-HR"/>
              <a:t>• Treći parametar je opcioni.</a:t>
            </a:r>
            <a:endParaRPr/>
          </a:p>
          <a:p>
            <a:pPr marL="0" lvl="0" indent="0" algn="l" rtl="0">
              <a:spcBef>
                <a:spcPts val="1000"/>
              </a:spcBef>
              <a:spcAft>
                <a:spcPts val="0"/>
              </a:spcAft>
              <a:buSzPts val="1600"/>
              <a:buNone/>
            </a:pPr>
            <a:endParaRPr/>
          </a:p>
        </p:txBody>
      </p:sp>
      <p:sp>
        <p:nvSpPr>
          <p:cNvPr id="3" name="Rezervirano mjesto podnožja 2">
            <a:extLst>
              <a:ext uri="{FF2B5EF4-FFF2-40B4-BE49-F238E27FC236}">
                <a16:creationId xmlns:a16="http://schemas.microsoft.com/office/drawing/2014/main" id="{6F87FE81-C04F-4B2F-840A-C671D33ED27F}"/>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2"/>
              </a:buClr>
              <a:buSzPts val="4200"/>
              <a:buFont typeface="Century Gothic"/>
              <a:buNone/>
            </a:pPr>
            <a:r>
              <a:rPr lang="hr-HR"/>
              <a:t> </a:t>
            </a:r>
            <a:r>
              <a:rPr lang="hr-HR" sz="3200"/>
              <a:t>HTML DOM omogućava JavaScript jeziku da kreira dinamičku HTML stranu: </a:t>
            </a:r>
            <a:endParaRPr/>
          </a:p>
        </p:txBody>
      </p:sp>
      <p:sp>
        <p:nvSpPr>
          <p:cNvPr id="167" name="Google Shape;167;p3"/>
          <p:cNvSpPr txBox="1">
            <a:spLocks noGrp="1"/>
          </p:cNvSpPr>
          <p:nvPr>
            <p:ph type="body" idx="1"/>
          </p:nvPr>
        </p:nvSpPr>
        <p:spPr>
          <a:xfrm>
            <a:off x="1103312" y="2052918"/>
            <a:ext cx="10659197"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920"/>
              <a:buChar char="►"/>
            </a:pPr>
            <a:r>
              <a:rPr lang="hr-HR" sz="2400" dirty="0"/>
              <a:t> </a:t>
            </a:r>
            <a:r>
              <a:rPr lang="hr-HR" sz="2400" dirty="0" err="1"/>
              <a:t>JavaScript</a:t>
            </a:r>
            <a:r>
              <a:rPr lang="hr-HR" sz="2400" dirty="0"/>
              <a:t> može promijeniti sve HTML elemente na stranici. </a:t>
            </a:r>
            <a:endParaRPr sz="2400" dirty="0"/>
          </a:p>
          <a:p>
            <a:pPr marL="342900" lvl="0" indent="-342900" algn="l" rtl="0">
              <a:spcBef>
                <a:spcPts val="1000"/>
              </a:spcBef>
              <a:spcAft>
                <a:spcPts val="0"/>
              </a:spcAft>
              <a:buSzPts val="1920"/>
              <a:buChar char="►"/>
            </a:pPr>
            <a:r>
              <a:rPr lang="hr-HR" sz="2400" dirty="0"/>
              <a:t> </a:t>
            </a:r>
            <a:r>
              <a:rPr lang="hr-HR" sz="2400" dirty="0" err="1"/>
              <a:t>JavaScript</a:t>
            </a:r>
            <a:r>
              <a:rPr lang="hr-HR" sz="2400" dirty="0"/>
              <a:t> može promijeniti sve HTML atribute na stranici. </a:t>
            </a:r>
            <a:endParaRPr sz="2400" dirty="0"/>
          </a:p>
          <a:p>
            <a:pPr marL="342900" lvl="0" indent="-342900" algn="l" rtl="0">
              <a:spcBef>
                <a:spcPts val="1000"/>
              </a:spcBef>
              <a:spcAft>
                <a:spcPts val="0"/>
              </a:spcAft>
              <a:buSzPts val="1920"/>
              <a:buChar char="►"/>
            </a:pPr>
            <a:r>
              <a:rPr lang="hr-HR" sz="2400" dirty="0"/>
              <a:t> </a:t>
            </a:r>
            <a:r>
              <a:rPr lang="hr-HR" sz="2400" dirty="0" err="1"/>
              <a:t>JavaScript</a:t>
            </a:r>
            <a:r>
              <a:rPr lang="hr-HR" sz="2400" dirty="0"/>
              <a:t> može promijeniti sve CSS stilove na stranici. </a:t>
            </a:r>
            <a:endParaRPr sz="2400" dirty="0"/>
          </a:p>
          <a:p>
            <a:pPr marL="342900" lvl="0" indent="-342900" algn="l" rtl="0">
              <a:spcBef>
                <a:spcPts val="1000"/>
              </a:spcBef>
              <a:spcAft>
                <a:spcPts val="0"/>
              </a:spcAft>
              <a:buSzPts val="1920"/>
              <a:buChar char="►"/>
            </a:pPr>
            <a:r>
              <a:rPr lang="hr-HR" sz="2400" dirty="0" err="1"/>
              <a:t>JavaScript</a:t>
            </a:r>
            <a:r>
              <a:rPr lang="hr-HR" sz="2400" dirty="0"/>
              <a:t> može obrisati HTML elemente i atribute. </a:t>
            </a:r>
            <a:endParaRPr sz="2400" dirty="0"/>
          </a:p>
          <a:p>
            <a:pPr marL="342900" lvl="0" indent="-342900" algn="l" rtl="0">
              <a:spcBef>
                <a:spcPts val="1000"/>
              </a:spcBef>
              <a:spcAft>
                <a:spcPts val="0"/>
              </a:spcAft>
              <a:buSzPts val="1920"/>
              <a:buChar char="►"/>
            </a:pPr>
            <a:r>
              <a:rPr lang="hr-HR" sz="2400" dirty="0" err="1"/>
              <a:t>JavaScript</a:t>
            </a:r>
            <a:r>
              <a:rPr lang="hr-HR" sz="2400" dirty="0"/>
              <a:t> može dodati nove HTML elemente i atribute. </a:t>
            </a:r>
            <a:endParaRPr sz="2400" dirty="0"/>
          </a:p>
          <a:p>
            <a:pPr marL="342900" lvl="0" indent="-342900" algn="l" rtl="0">
              <a:spcBef>
                <a:spcPts val="1000"/>
              </a:spcBef>
              <a:spcAft>
                <a:spcPts val="0"/>
              </a:spcAft>
              <a:buSzPts val="1920"/>
              <a:buChar char="►"/>
            </a:pPr>
            <a:r>
              <a:rPr lang="hr-HR" sz="2400" dirty="0" err="1"/>
              <a:t>JavaScript</a:t>
            </a:r>
            <a:r>
              <a:rPr lang="hr-HR" sz="2400" dirty="0"/>
              <a:t> može reagirati na događaje HTML strane. </a:t>
            </a:r>
            <a:endParaRPr sz="2400" dirty="0"/>
          </a:p>
          <a:p>
            <a:pPr marL="342900" lvl="0" indent="-342900" algn="l" rtl="0">
              <a:spcBef>
                <a:spcPts val="1000"/>
              </a:spcBef>
              <a:spcAft>
                <a:spcPts val="0"/>
              </a:spcAft>
              <a:buSzPts val="1920"/>
              <a:buChar char="►"/>
            </a:pPr>
            <a:r>
              <a:rPr lang="hr-HR" sz="2400" dirty="0" err="1"/>
              <a:t>JavaScript</a:t>
            </a:r>
            <a:r>
              <a:rPr lang="hr-HR" sz="2400" dirty="0"/>
              <a:t> može kreirati nove HTML događaje na stranici.</a:t>
            </a:r>
            <a:endParaRPr sz="2400" dirty="0"/>
          </a:p>
          <a:p>
            <a:pPr marL="342900" lvl="0" indent="-220980" algn="l" rtl="0">
              <a:spcBef>
                <a:spcPts val="1000"/>
              </a:spcBef>
              <a:spcAft>
                <a:spcPts val="0"/>
              </a:spcAft>
              <a:buSzPts val="1920"/>
              <a:buNone/>
            </a:pPr>
            <a:endParaRPr sz="2400" dirty="0"/>
          </a:p>
        </p:txBody>
      </p:sp>
      <p:sp>
        <p:nvSpPr>
          <p:cNvPr id="3" name="Rezervirano mjesto podnožja 2">
            <a:extLst>
              <a:ext uri="{FF2B5EF4-FFF2-40B4-BE49-F238E27FC236}">
                <a16:creationId xmlns:a16="http://schemas.microsoft.com/office/drawing/2014/main" id="{03BEF4A2-1C68-45BC-AFDE-71416350A6C3}"/>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0"/>
          <p:cNvSpPr txBox="1">
            <a:spLocks noGrp="1"/>
          </p:cNvSpPr>
          <p:nvPr>
            <p:ph type="body" idx="1"/>
          </p:nvPr>
        </p:nvSpPr>
        <p:spPr>
          <a:xfrm>
            <a:off x="1103312" y="440576"/>
            <a:ext cx="8946541" cy="580782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endParaRPr/>
          </a:p>
          <a:p>
            <a:pPr marL="0" lvl="0" indent="0" algn="l" rtl="0">
              <a:spcBef>
                <a:spcPts val="1000"/>
              </a:spcBef>
              <a:spcAft>
                <a:spcPts val="0"/>
              </a:spcAft>
              <a:buSzPts val="1600"/>
              <a:buNone/>
            </a:pPr>
            <a:endParaRPr/>
          </a:p>
          <a:p>
            <a:pPr marL="0" lvl="0" indent="0" algn="l" rtl="0">
              <a:spcBef>
                <a:spcPts val="1000"/>
              </a:spcBef>
              <a:spcAft>
                <a:spcPts val="0"/>
              </a:spcAft>
              <a:buSzPts val="1600"/>
              <a:buNone/>
            </a:pPr>
            <a:r>
              <a:rPr lang="hr-HR"/>
              <a:t>&lt;html&gt; &lt;body&gt;</a:t>
            </a:r>
            <a:endParaRPr/>
          </a:p>
          <a:p>
            <a:pPr marL="0" lvl="0" indent="0" algn="l" rtl="0">
              <a:spcBef>
                <a:spcPts val="1000"/>
              </a:spcBef>
              <a:spcAft>
                <a:spcPts val="0"/>
              </a:spcAft>
              <a:buSzPts val="1600"/>
              <a:buNone/>
            </a:pPr>
            <a:r>
              <a:rPr lang="hr-HR"/>
              <a:t>&lt;p&gt;Here we attache event listener when user click on a button&lt;/p&gt;</a:t>
            </a:r>
            <a:endParaRPr/>
          </a:p>
          <a:p>
            <a:pPr marL="0" lvl="0" indent="0" algn="l" rtl="0">
              <a:spcBef>
                <a:spcPts val="1000"/>
              </a:spcBef>
              <a:spcAft>
                <a:spcPts val="0"/>
              </a:spcAft>
              <a:buSzPts val="1600"/>
              <a:buNone/>
            </a:pPr>
            <a:r>
              <a:rPr lang="hr-HR"/>
              <a:t>&lt;button id="btn1"&gt;Test it&lt;/button&gt;</a:t>
            </a:r>
            <a:endParaRPr/>
          </a:p>
          <a:p>
            <a:pPr marL="0" lvl="0" indent="0" algn="l" rtl="0">
              <a:spcBef>
                <a:spcPts val="1000"/>
              </a:spcBef>
              <a:spcAft>
                <a:spcPts val="0"/>
              </a:spcAft>
              <a:buSzPts val="1600"/>
              <a:buNone/>
            </a:pPr>
            <a:r>
              <a:rPr lang="hr-HR"/>
              <a:t>&lt;script&gt;</a:t>
            </a:r>
            <a:endParaRPr/>
          </a:p>
          <a:p>
            <a:pPr marL="0" lvl="0" indent="0" algn="l" rtl="0">
              <a:spcBef>
                <a:spcPts val="1000"/>
              </a:spcBef>
              <a:spcAft>
                <a:spcPts val="0"/>
              </a:spcAft>
              <a:buSzPts val="1600"/>
              <a:buNone/>
            </a:pPr>
            <a:r>
              <a:rPr lang="hr-HR"/>
              <a:t>document.getElementById("btn1").addEventListener("click", clickMe);</a:t>
            </a:r>
            <a:endParaRPr/>
          </a:p>
          <a:p>
            <a:pPr marL="0" lvl="0" indent="0" algn="l" rtl="0">
              <a:spcBef>
                <a:spcPts val="1000"/>
              </a:spcBef>
              <a:spcAft>
                <a:spcPts val="0"/>
              </a:spcAft>
              <a:buSzPts val="1600"/>
              <a:buNone/>
            </a:pPr>
            <a:r>
              <a:rPr lang="hr-HR"/>
              <a:t>function clickMe(){ alert("Today we learn JS DOM!"); }</a:t>
            </a:r>
            <a:endParaRPr/>
          </a:p>
          <a:p>
            <a:pPr marL="0" lvl="0" indent="0" algn="l" rtl="0">
              <a:spcBef>
                <a:spcPts val="1000"/>
              </a:spcBef>
              <a:spcAft>
                <a:spcPts val="0"/>
              </a:spcAft>
              <a:buSzPts val="1600"/>
              <a:buNone/>
            </a:pPr>
            <a:r>
              <a:rPr lang="hr-HR"/>
              <a:t>&lt;/script&gt;</a:t>
            </a:r>
            <a:endParaRPr/>
          </a:p>
          <a:p>
            <a:pPr marL="0" lvl="0" indent="0" algn="l" rtl="0">
              <a:spcBef>
                <a:spcPts val="1000"/>
              </a:spcBef>
              <a:spcAft>
                <a:spcPts val="0"/>
              </a:spcAft>
              <a:buSzPts val="1600"/>
              <a:buNone/>
            </a:pPr>
            <a:r>
              <a:rPr lang="hr-HR"/>
              <a:t>&lt;/body&gt; &lt;/html&gt;</a:t>
            </a:r>
            <a:endParaRPr/>
          </a:p>
          <a:p>
            <a:pPr marL="0" lvl="0" indent="0" algn="l" rtl="0">
              <a:spcBef>
                <a:spcPts val="1000"/>
              </a:spcBef>
              <a:spcAft>
                <a:spcPts val="0"/>
              </a:spcAft>
              <a:buSzPts val="1600"/>
              <a:buNone/>
            </a:pPr>
            <a:endParaRPr/>
          </a:p>
        </p:txBody>
      </p:sp>
      <p:sp>
        <p:nvSpPr>
          <p:cNvPr id="3" name="Rezervirano mjesto podnožja 2">
            <a:extLst>
              <a:ext uri="{FF2B5EF4-FFF2-40B4-BE49-F238E27FC236}">
                <a16:creationId xmlns:a16="http://schemas.microsoft.com/office/drawing/2014/main" id="{820F7871-CCC9-42E8-BEF2-05A453272DBE}"/>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DOM standardi</a:t>
            </a:r>
            <a:endParaRPr/>
          </a:p>
        </p:txBody>
      </p:sp>
      <p:sp>
        <p:nvSpPr>
          <p:cNvPr id="174" name="Google Shape;174;p4"/>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hr-HR"/>
              <a:t>DOM je W3C (World Wide Web Consortium) standard. </a:t>
            </a:r>
            <a:endParaRPr/>
          </a:p>
          <a:p>
            <a:pPr marL="342900" lvl="0" indent="-342900" algn="l" rtl="0">
              <a:spcBef>
                <a:spcPts val="1000"/>
              </a:spcBef>
              <a:spcAft>
                <a:spcPts val="0"/>
              </a:spcAft>
              <a:buSzPts val="1600"/>
              <a:buChar char="►"/>
            </a:pPr>
            <a:r>
              <a:rPr lang="hr-HR"/>
              <a:t> DOM definira standard za pristup dokumentima</a:t>
            </a:r>
            <a:endParaRPr/>
          </a:p>
          <a:p>
            <a:pPr marL="342900" lvl="0" indent="-342900" algn="l" rtl="0">
              <a:spcBef>
                <a:spcPts val="1000"/>
              </a:spcBef>
              <a:spcAft>
                <a:spcPts val="0"/>
              </a:spcAft>
              <a:buSzPts val="1600"/>
              <a:buChar char="►"/>
            </a:pPr>
            <a:r>
              <a:rPr lang="hr-HR"/>
              <a:t>W3C DOM je standard koji se dijeli na tri cjeline: </a:t>
            </a:r>
            <a:endParaRPr/>
          </a:p>
          <a:p>
            <a:pPr marL="742950" lvl="1" indent="-285750" algn="l" rtl="0">
              <a:spcBef>
                <a:spcPts val="1000"/>
              </a:spcBef>
              <a:spcAft>
                <a:spcPts val="0"/>
              </a:spcAft>
              <a:buSzPts val="1440"/>
              <a:buChar char="►"/>
            </a:pPr>
            <a:r>
              <a:rPr lang="hr-HR"/>
              <a:t> CORE DOM – standardni model za sve tipove dokumenata. </a:t>
            </a:r>
            <a:endParaRPr/>
          </a:p>
          <a:p>
            <a:pPr marL="742950" lvl="1" indent="-285750" algn="l" rtl="0">
              <a:spcBef>
                <a:spcPts val="1000"/>
              </a:spcBef>
              <a:spcAft>
                <a:spcPts val="0"/>
              </a:spcAft>
              <a:buSzPts val="1440"/>
              <a:buChar char="►"/>
            </a:pPr>
            <a:r>
              <a:rPr lang="hr-HR"/>
              <a:t> XML DOM - standardni model za XML (eXtensible Markup Language) dokumente. </a:t>
            </a:r>
            <a:endParaRPr/>
          </a:p>
          <a:p>
            <a:pPr marL="742950" lvl="1" indent="-285750" algn="l" rtl="0">
              <a:spcBef>
                <a:spcPts val="1000"/>
              </a:spcBef>
              <a:spcAft>
                <a:spcPts val="0"/>
              </a:spcAft>
              <a:buSzPts val="1440"/>
              <a:buChar char="►"/>
            </a:pPr>
            <a:r>
              <a:rPr lang="hr-HR"/>
              <a:t> HTML DOM – standardni model za HTML dokumente.</a:t>
            </a:r>
            <a:endParaRPr/>
          </a:p>
          <a:p>
            <a:pPr marL="342900" lvl="0" indent="-241300" algn="l" rtl="0">
              <a:spcBef>
                <a:spcPts val="1000"/>
              </a:spcBef>
              <a:spcAft>
                <a:spcPts val="0"/>
              </a:spcAft>
              <a:buSzPts val="1600"/>
              <a:buNone/>
            </a:pPr>
            <a:endParaRPr/>
          </a:p>
        </p:txBody>
      </p:sp>
      <p:sp>
        <p:nvSpPr>
          <p:cNvPr id="3" name="Rezervirano mjesto podnožja 2">
            <a:extLst>
              <a:ext uri="{FF2B5EF4-FFF2-40B4-BE49-F238E27FC236}">
                <a16:creationId xmlns:a16="http://schemas.microsoft.com/office/drawing/2014/main" id="{3E8C83F0-44FD-44FA-B7F5-B77E5B1C11B3}"/>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HTML DOM</a:t>
            </a:r>
            <a:endParaRPr/>
          </a:p>
        </p:txBody>
      </p:sp>
      <p:sp>
        <p:nvSpPr>
          <p:cNvPr id="181" name="Google Shape;181;p5"/>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hr-HR"/>
              <a:t>HTML DOM je standardni objektni model i sučelje za HTML. </a:t>
            </a:r>
            <a:endParaRPr/>
          </a:p>
          <a:p>
            <a:pPr marL="0" lvl="0" indent="0" algn="l" rtl="0">
              <a:spcBef>
                <a:spcPts val="1000"/>
              </a:spcBef>
              <a:spcAft>
                <a:spcPts val="0"/>
              </a:spcAft>
              <a:buSzPts val="1600"/>
              <a:buNone/>
            </a:pPr>
            <a:r>
              <a:rPr lang="hr-HR"/>
              <a:t> HTML DOM definira:  </a:t>
            </a:r>
            <a:endParaRPr/>
          </a:p>
          <a:p>
            <a:pPr marL="342900" lvl="0" indent="-342900" algn="l" rtl="0">
              <a:spcBef>
                <a:spcPts val="1000"/>
              </a:spcBef>
              <a:spcAft>
                <a:spcPts val="0"/>
              </a:spcAft>
              <a:buSzPts val="1600"/>
              <a:buChar char="►"/>
            </a:pPr>
            <a:r>
              <a:rPr lang="hr-HR"/>
              <a:t>HTML elemente kao objekte. </a:t>
            </a:r>
            <a:endParaRPr/>
          </a:p>
          <a:p>
            <a:pPr marL="742950" lvl="1" indent="-285750" algn="l" rtl="0">
              <a:spcBef>
                <a:spcPts val="1000"/>
              </a:spcBef>
              <a:spcAft>
                <a:spcPts val="0"/>
              </a:spcAft>
              <a:buSzPts val="1440"/>
              <a:buChar char="►"/>
            </a:pPr>
            <a:r>
              <a:rPr lang="hr-HR"/>
              <a:t>1. Svojstva (eng. Properties) svih HTML elemenata. </a:t>
            </a:r>
            <a:endParaRPr/>
          </a:p>
          <a:p>
            <a:pPr marL="742950" lvl="1" indent="-285750" algn="l" rtl="0">
              <a:spcBef>
                <a:spcPts val="1000"/>
              </a:spcBef>
              <a:spcAft>
                <a:spcPts val="0"/>
              </a:spcAft>
              <a:buSzPts val="1440"/>
              <a:buChar char="►"/>
            </a:pPr>
            <a:r>
              <a:rPr lang="hr-HR"/>
              <a:t>2. Metode za pristup svim HTML elementima. </a:t>
            </a:r>
            <a:endParaRPr/>
          </a:p>
          <a:p>
            <a:pPr marL="742950" lvl="1" indent="-285750" algn="l" rtl="0">
              <a:spcBef>
                <a:spcPts val="1000"/>
              </a:spcBef>
              <a:spcAft>
                <a:spcPts val="0"/>
              </a:spcAft>
              <a:buSzPts val="1440"/>
              <a:buChar char="►"/>
            </a:pPr>
            <a:r>
              <a:rPr lang="hr-HR"/>
              <a:t>3. Događaje (eng. Events) za sve HTML elemente.</a:t>
            </a:r>
            <a:endParaRPr/>
          </a:p>
          <a:p>
            <a:pPr marL="342900" lvl="0" indent="-342900" algn="l" rtl="0">
              <a:spcBef>
                <a:spcPts val="1000"/>
              </a:spcBef>
              <a:spcAft>
                <a:spcPts val="0"/>
              </a:spcAft>
              <a:buSzPts val="1600"/>
              <a:buChar char="►"/>
            </a:pPr>
            <a:r>
              <a:rPr lang="hr-HR"/>
              <a:t>HTML DOM je standard za pristup, izmjenu (ažuriranje),dodavanje i brisanje HTML elemenata.</a:t>
            </a:r>
            <a:endParaRPr/>
          </a:p>
        </p:txBody>
      </p:sp>
      <p:sp>
        <p:nvSpPr>
          <p:cNvPr id="3" name="Rezervirano mjesto podnožja 2">
            <a:extLst>
              <a:ext uri="{FF2B5EF4-FFF2-40B4-BE49-F238E27FC236}">
                <a16:creationId xmlns:a16="http://schemas.microsoft.com/office/drawing/2014/main" id="{02D1D33E-4C89-4E9B-95B6-AEA58743B915}"/>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Metode</a:t>
            </a:r>
            <a:endParaRPr/>
          </a:p>
        </p:txBody>
      </p:sp>
      <p:sp>
        <p:nvSpPr>
          <p:cNvPr id="188" name="Google Shape;188;p6"/>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600"/>
              <a:buChar char="►"/>
            </a:pPr>
            <a:r>
              <a:rPr lang="hr-HR" dirty="0"/>
              <a:t>HTML DOM metode predstavljaju akcije koje mogu da izvrše sa HTML elementima. </a:t>
            </a:r>
            <a:endParaRPr dirty="0"/>
          </a:p>
          <a:p>
            <a:pPr marL="342900" lvl="0" indent="-342900" algn="l" rtl="0">
              <a:spcBef>
                <a:spcPts val="1000"/>
              </a:spcBef>
              <a:spcAft>
                <a:spcPts val="0"/>
              </a:spcAft>
              <a:buSzPts val="1600"/>
              <a:buChar char="►"/>
            </a:pPr>
            <a:r>
              <a:rPr lang="hr-HR" dirty="0"/>
              <a:t> HTML DOM svojstva (</a:t>
            </a:r>
            <a:r>
              <a:rPr lang="hr-HR" dirty="0" err="1"/>
              <a:t>eng</a:t>
            </a:r>
            <a:r>
              <a:rPr lang="hr-HR" dirty="0"/>
              <a:t>. </a:t>
            </a:r>
            <a:r>
              <a:rPr lang="hr-HR" dirty="0" err="1"/>
              <a:t>Properties</a:t>
            </a:r>
            <a:r>
              <a:rPr lang="hr-HR" dirty="0"/>
              <a:t>) su vrijednosti HTML elemenata koja mogu da se definiraju (</a:t>
            </a:r>
            <a:r>
              <a:rPr lang="hr-HR" dirty="0" err="1"/>
              <a:t>eng</a:t>
            </a:r>
            <a:r>
              <a:rPr lang="hr-HR" dirty="0"/>
              <a:t>. Set) i izmjene. </a:t>
            </a:r>
            <a:endParaRPr dirty="0"/>
          </a:p>
          <a:p>
            <a:pPr marL="342900" lvl="0" indent="-342900" algn="l" rtl="0">
              <a:spcBef>
                <a:spcPts val="1000"/>
              </a:spcBef>
              <a:spcAft>
                <a:spcPts val="0"/>
              </a:spcAft>
              <a:buSzPts val="1600"/>
              <a:buChar char="►"/>
            </a:pPr>
            <a:r>
              <a:rPr lang="hr-HR" dirty="0"/>
              <a:t> Za pristup HTML DOM-u može se koristiti </a:t>
            </a:r>
            <a:r>
              <a:rPr lang="hr-HR" dirty="0" err="1"/>
              <a:t>JavaScript</a:t>
            </a:r>
            <a:r>
              <a:rPr lang="hr-HR" dirty="0"/>
              <a:t>, ili neki drugi programski jezik. </a:t>
            </a:r>
            <a:endParaRPr dirty="0"/>
          </a:p>
          <a:p>
            <a:pPr marL="342900" lvl="0" indent="-342900" algn="l" rtl="0">
              <a:spcBef>
                <a:spcPts val="1000"/>
              </a:spcBef>
              <a:spcAft>
                <a:spcPts val="0"/>
              </a:spcAft>
              <a:buSzPts val="1600"/>
              <a:buChar char="►"/>
            </a:pPr>
            <a:r>
              <a:rPr lang="hr-HR" dirty="0"/>
              <a:t> HTML DOM sve HTML elemente definira kao objekte. </a:t>
            </a:r>
            <a:endParaRPr dirty="0"/>
          </a:p>
          <a:p>
            <a:pPr marL="342900" lvl="0" indent="-342900" algn="l" rtl="0">
              <a:spcBef>
                <a:spcPts val="1000"/>
              </a:spcBef>
              <a:spcAft>
                <a:spcPts val="0"/>
              </a:spcAft>
              <a:buSzPts val="1600"/>
              <a:buChar char="►"/>
            </a:pPr>
            <a:r>
              <a:rPr lang="hr-HR" dirty="0"/>
              <a:t> Sučelje ka objektima su svojstva i metode svakog objekta. </a:t>
            </a:r>
            <a:endParaRPr dirty="0"/>
          </a:p>
          <a:p>
            <a:pPr marL="342900" lvl="0" indent="-342900" algn="l" rtl="0">
              <a:spcBef>
                <a:spcPts val="1000"/>
              </a:spcBef>
              <a:spcAft>
                <a:spcPts val="0"/>
              </a:spcAft>
              <a:buSzPts val="1600"/>
              <a:buChar char="►"/>
            </a:pPr>
            <a:r>
              <a:rPr lang="hr-HR" dirty="0"/>
              <a:t> Svojstvo je vrijednost koja se može dodijeliti ili preuzeti, kao na primjer promjena sadržaja HTML elementa. </a:t>
            </a:r>
            <a:endParaRPr dirty="0"/>
          </a:p>
          <a:p>
            <a:pPr marL="342900" lvl="0" indent="-342900" algn="l" rtl="0">
              <a:spcBef>
                <a:spcPts val="1000"/>
              </a:spcBef>
              <a:spcAft>
                <a:spcPts val="0"/>
              </a:spcAft>
              <a:buSzPts val="1600"/>
              <a:buChar char="►"/>
            </a:pPr>
            <a:r>
              <a:rPr lang="hr-HR" dirty="0"/>
              <a:t> Metoda je akcija koja se  može izvesti, kao što je  brisanje i dodavanje HTML elemenata.</a:t>
            </a:r>
            <a:endParaRPr dirty="0"/>
          </a:p>
          <a:p>
            <a:pPr marL="342900" lvl="0" indent="-241300" algn="l" rtl="0">
              <a:spcBef>
                <a:spcPts val="1000"/>
              </a:spcBef>
              <a:spcAft>
                <a:spcPts val="0"/>
              </a:spcAft>
              <a:buSzPts val="1600"/>
              <a:buNone/>
            </a:pPr>
            <a:endParaRPr dirty="0"/>
          </a:p>
        </p:txBody>
      </p:sp>
      <p:sp>
        <p:nvSpPr>
          <p:cNvPr id="3" name="Rezervirano mjesto podnožja 2">
            <a:extLst>
              <a:ext uri="{FF2B5EF4-FFF2-40B4-BE49-F238E27FC236}">
                <a16:creationId xmlns:a16="http://schemas.microsoft.com/office/drawing/2014/main" id="{31C3AC5B-DE6C-4926-B683-6665727097B7}"/>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dirty="0" err="1"/>
              <a:t>getElementById</a:t>
            </a:r>
            <a:r>
              <a:rPr lang="hr-HR" dirty="0"/>
              <a:t>()</a:t>
            </a:r>
            <a:endParaRPr dirty="0"/>
          </a:p>
        </p:txBody>
      </p:sp>
      <p:sp>
        <p:nvSpPr>
          <p:cNvPr id="195" name="Google Shape;195;p7"/>
          <p:cNvSpPr txBox="1">
            <a:spLocks noGrp="1"/>
          </p:cNvSpPr>
          <p:nvPr>
            <p:ph type="body" idx="1"/>
          </p:nvPr>
        </p:nvSpPr>
        <p:spPr>
          <a:xfrm>
            <a:off x="1103312" y="2052918"/>
            <a:ext cx="10699667" cy="4195481"/>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SzPct val="80000"/>
              <a:buChar char="►"/>
            </a:pPr>
            <a:r>
              <a:rPr lang="hr-HR" dirty="0"/>
              <a:t>Jedan od najčešće rabljenih </a:t>
            </a:r>
            <a:r>
              <a:rPr lang="hr-HR" dirty="0">
                <a:solidFill>
                  <a:srgbClr val="FFC000"/>
                </a:solidFill>
              </a:rPr>
              <a:t>metoda</a:t>
            </a:r>
            <a:r>
              <a:rPr lang="hr-HR" dirty="0"/>
              <a:t> je </a:t>
            </a:r>
            <a:r>
              <a:rPr lang="hr-HR" dirty="0" err="1">
                <a:solidFill>
                  <a:srgbClr val="FFC000"/>
                </a:solidFill>
              </a:rPr>
              <a:t>getElementById</a:t>
            </a:r>
            <a:r>
              <a:rPr lang="hr-HR" dirty="0">
                <a:solidFill>
                  <a:srgbClr val="FFC000"/>
                </a:solidFill>
              </a:rPr>
              <a:t>(), </a:t>
            </a:r>
            <a:r>
              <a:rPr lang="hr-HR" dirty="0"/>
              <a:t>pomoću koje se pristupa određenom elementu HTML strane na osnovu njegovog </a:t>
            </a:r>
            <a:r>
              <a:rPr lang="hr-HR" dirty="0" err="1"/>
              <a:t>id</a:t>
            </a:r>
            <a:r>
              <a:rPr lang="hr-HR" dirty="0"/>
              <a:t> atributa. </a:t>
            </a:r>
            <a:endParaRPr dirty="0"/>
          </a:p>
          <a:p>
            <a:pPr marL="342900" lvl="0" indent="-342900" algn="l" rtl="0">
              <a:spcBef>
                <a:spcPts val="1000"/>
              </a:spcBef>
              <a:spcAft>
                <a:spcPts val="0"/>
              </a:spcAft>
              <a:buSzPct val="80000"/>
              <a:buChar char="►"/>
            </a:pPr>
            <a:r>
              <a:rPr lang="hr-HR" dirty="0"/>
              <a:t> Jedno od najčešće korištenih </a:t>
            </a:r>
            <a:r>
              <a:rPr lang="hr-HR" dirty="0">
                <a:solidFill>
                  <a:srgbClr val="FFC000"/>
                </a:solidFill>
              </a:rPr>
              <a:t>svojstav</a:t>
            </a:r>
            <a:r>
              <a:rPr lang="hr-HR" dirty="0"/>
              <a:t>a je </a:t>
            </a:r>
            <a:r>
              <a:rPr lang="hr-HR" dirty="0" err="1">
                <a:solidFill>
                  <a:srgbClr val="FFC000"/>
                </a:solidFill>
              </a:rPr>
              <a:t>innerHTML</a:t>
            </a:r>
            <a:r>
              <a:rPr lang="hr-HR" dirty="0"/>
              <a:t> svojstvo, pomoću koga se </a:t>
            </a:r>
            <a:r>
              <a:rPr lang="hr-HR" dirty="0" err="1"/>
              <a:t>menja</a:t>
            </a:r>
            <a:r>
              <a:rPr lang="hr-HR" dirty="0"/>
              <a:t> sadržaj HTML elementa.</a:t>
            </a:r>
            <a:endParaRPr dirty="0"/>
          </a:p>
          <a:p>
            <a:pPr marL="0" lvl="0" indent="0" algn="l" rtl="0">
              <a:spcBef>
                <a:spcPts val="1000"/>
              </a:spcBef>
              <a:spcAft>
                <a:spcPts val="0"/>
              </a:spcAft>
              <a:buSzPct val="80000"/>
              <a:buNone/>
            </a:pPr>
            <a:endParaRPr dirty="0"/>
          </a:p>
          <a:p>
            <a:pPr marL="0" lvl="0" indent="0" algn="l" rtl="0">
              <a:spcBef>
                <a:spcPts val="1000"/>
              </a:spcBef>
              <a:spcAft>
                <a:spcPts val="0"/>
              </a:spcAft>
              <a:buSzPct val="80000"/>
              <a:buNone/>
            </a:pPr>
            <a:r>
              <a:rPr lang="hr-HR" dirty="0"/>
              <a:t>&lt;</a:t>
            </a:r>
            <a:r>
              <a:rPr lang="hr-HR" dirty="0" err="1"/>
              <a:t>html</a:t>
            </a:r>
            <a:r>
              <a:rPr lang="hr-HR" dirty="0"/>
              <a:t>&gt; &lt;</a:t>
            </a:r>
            <a:r>
              <a:rPr lang="hr-HR" dirty="0" err="1"/>
              <a:t>body</a:t>
            </a:r>
            <a:r>
              <a:rPr lang="hr-HR" dirty="0"/>
              <a:t>&gt;    </a:t>
            </a:r>
            <a:endParaRPr dirty="0"/>
          </a:p>
          <a:p>
            <a:pPr marL="0" lvl="0" indent="0" algn="l" rtl="0">
              <a:spcBef>
                <a:spcPts val="1000"/>
              </a:spcBef>
              <a:spcAft>
                <a:spcPts val="0"/>
              </a:spcAft>
              <a:buSzPct val="80000"/>
              <a:buNone/>
            </a:pPr>
            <a:r>
              <a:rPr lang="hr-HR" dirty="0"/>
              <a:t>&lt;div </a:t>
            </a:r>
            <a:r>
              <a:rPr lang="hr-HR" dirty="0" err="1"/>
              <a:t>id</a:t>
            </a:r>
            <a:r>
              <a:rPr lang="hr-HR" dirty="0"/>
              <a:t>="test"&gt;&lt;/div&gt;</a:t>
            </a:r>
            <a:endParaRPr dirty="0"/>
          </a:p>
          <a:p>
            <a:pPr marL="0" lvl="0" indent="0" algn="l" rtl="0">
              <a:spcBef>
                <a:spcPts val="1000"/>
              </a:spcBef>
              <a:spcAft>
                <a:spcPts val="0"/>
              </a:spcAft>
              <a:buSzPct val="80000"/>
              <a:buNone/>
            </a:pPr>
            <a:r>
              <a:rPr lang="hr-HR" dirty="0"/>
              <a:t>&lt;</a:t>
            </a:r>
            <a:r>
              <a:rPr lang="hr-HR" dirty="0" err="1"/>
              <a:t>script</a:t>
            </a:r>
            <a:r>
              <a:rPr lang="hr-HR" dirty="0"/>
              <a:t>&gt;    </a:t>
            </a:r>
            <a:r>
              <a:rPr lang="hr-HR" dirty="0" err="1"/>
              <a:t>document.getElementById</a:t>
            </a:r>
            <a:r>
              <a:rPr lang="hr-HR" dirty="0"/>
              <a:t>("test").</a:t>
            </a:r>
            <a:r>
              <a:rPr lang="hr-HR" dirty="0" err="1"/>
              <a:t>innerHTML</a:t>
            </a:r>
            <a:r>
              <a:rPr lang="hr-HR" dirty="0"/>
              <a:t>="</a:t>
            </a:r>
            <a:r>
              <a:rPr lang="hr-HR" dirty="0" err="1"/>
              <a:t>Today</a:t>
            </a:r>
            <a:r>
              <a:rPr lang="hr-HR" dirty="0"/>
              <a:t> </a:t>
            </a:r>
            <a:r>
              <a:rPr lang="hr-HR" dirty="0" err="1"/>
              <a:t>we</a:t>
            </a:r>
            <a:r>
              <a:rPr lang="hr-HR" dirty="0"/>
              <a:t> </a:t>
            </a:r>
            <a:r>
              <a:rPr lang="hr-HR" dirty="0" err="1"/>
              <a:t>learn</a:t>
            </a:r>
            <a:r>
              <a:rPr lang="hr-HR" dirty="0"/>
              <a:t> &lt;b&gt; JS DOM &lt;/b&gt;!";   </a:t>
            </a:r>
            <a:endParaRPr dirty="0"/>
          </a:p>
          <a:p>
            <a:pPr marL="0" lvl="0" indent="0" algn="l" rtl="0">
              <a:spcBef>
                <a:spcPts val="1000"/>
              </a:spcBef>
              <a:spcAft>
                <a:spcPts val="0"/>
              </a:spcAft>
              <a:buSzPct val="80000"/>
              <a:buNone/>
            </a:pPr>
            <a:r>
              <a:rPr lang="hr-HR" dirty="0"/>
              <a:t> &lt;/</a:t>
            </a:r>
            <a:r>
              <a:rPr lang="hr-HR" dirty="0" err="1"/>
              <a:t>script</a:t>
            </a:r>
            <a:r>
              <a:rPr lang="hr-HR" dirty="0"/>
              <a:t>&gt;</a:t>
            </a:r>
            <a:endParaRPr dirty="0"/>
          </a:p>
          <a:p>
            <a:pPr marL="0" lvl="0" indent="0" algn="l" rtl="0">
              <a:spcBef>
                <a:spcPts val="1000"/>
              </a:spcBef>
              <a:spcAft>
                <a:spcPts val="0"/>
              </a:spcAft>
              <a:buSzPct val="80000"/>
              <a:buNone/>
            </a:pPr>
            <a:r>
              <a:rPr lang="hr-HR" dirty="0"/>
              <a:t>&lt;/</a:t>
            </a:r>
            <a:r>
              <a:rPr lang="hr-HR" dirty="0" err="1"/>
              <a:t>body</a:t>
            </a:r>
            <a:r>
              <a:rPr lang="hr-HR" dirty="0"/>
              <a:t>&gt;   </a:t>
            </a:r>
            <a:endParaRPr dirty="0"/>
          </a:p>
          <a:p>
            <a:pPr marL="0" lvl="0" indent="0" algn="l" rtl="0">
              <a:spcBef>
                <a:spcPts val="1000"/>
              </a:spcBef>
              <a:spcAft>
                <a:spcPts val="0"/>
              </a:spcAft>
              <a:buSzPct val="80000"/>
              <a:buNone/>
            </a:pPr>
            <a:r>
              <a:rPr lang="hr-HR" dirty="0"/>
              <a:t>&lt;/</a:t>
            </a:r>
            <a:r>
              <a:rPr lang="hr-HR" dirty="0" err="1"/>
              <a:t>html</a:t>
            </a:r>
            <a:r>
              <a:rPr lang="hr-HR" dirty="0"/>
              <a:t>&gt;</a:t>
            </a:r>
            <a:endParaRPr dirty="0"/>
          </a:p>
          <a:p>
            <a:pPr marL="342900" lvl="0" indent="-248920" algn="l" rtl="0">
              <a:spcBef>
                <a:spcPts val="1000"/>
              </a:spcBef>
              <a:spcAft>
                <a:spcPts val="0"/>
              </a:spcAft>
              <a:buSzPct val="80000"/>
              <a:buNone/>
            </a:pPr>
            <a:endParaRPr dirty="0"/>
          </a:p>
        </p:txBody>
      </p:sp>
      <p:sp>
        <p:nvSpPr>
          <p:cNvPr id="3" name="Rezervirano mjesto podnožja 2">
            <a:extLst>
              <a:ext uri="{FF2B5EF4-FFF2-40B4-BE49-F238E27FC236}">
                <a16:creationId xmlns:a16="http://schemas.microsoft.com/office/drawing/2014/main" id="{98B6E7A4-A02D-4077-84A3-31555F5346FB}"/>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Objekt document</a:t>
            </a:r>
            <a:endParaRPr/>
          </a:p>
        </p:txBody>
      </p:sp>
      <p:sp>
        <p:nvSpPr>
          <p:cNvPr id="202" name="Google Shape;202;p8"/>
          <p:cNvSpPr txBox="1">
            <a:spLocks noGrp="1"/>
          </p:cNvSpPr>
          <p:nvPr>
            <p:ph type="body" idx="1"/>
          </p:nvPr>
        </p:nvSpPr>
        <p:spPr>
          <a:xfrm>
            <a:off x="374073" y="1629296"/>
            <a:ext cx="11637819" cy="4868486"/>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80000"/>
              <a:buChar char="►"/>
            </a:pPr>
            <a:r>
              <a:rPr lang="hr-HR" sz="2400"/>
              <a:t>Objekt document je “vlasnik” svih ostalih objekata na web stranici. </a:t>
            </a:r>
            <a:endParaRPr/>
          </a:p>
          <a:p>
            <a:pPr marL="342900" lvl="0" indent="-342900" algn="l" rtl="0">
              <a:spcBef>
                <a:spcPts val="1000"/>
              </a:spcBef>
              <a:spcAft>
                <a:spcPts val="0"/>
              </a:spcAft>
              <a:buSzPct val="80000"/>
              <a:buChar char="►"/>
            </a:pPr>
            <a:r>
              <a:rPr lang="hr-HR" sz="2400"/>
              <a:t>Objekt document predstavlja cijelu web stranicu. </a:t>
            </a:r>
            <a:endParaRPr sz="2400"/>
          </a:p>
          <a:p>
            <a:pPr marL="342900" lvl="0" indent="-342900" algn="l" rtl="0">
              <a:spcBef>
                <a:spcPts val="1000"/>
              </a:spcBef>
              <a:spcAft>
                <a:spcPts val="0"/>
              </a:spcAft>
              <a:buSzPct val="80000"/>
              <a:buChar char="►"/>
            </a:pPr>
            <a:r>
              <a:rPr lang="hr-HR" sz="2400"/>
              <a:t> Ako želimo pristupiti nekom objektu u HTML stranici, uvijek počinjemo pretragu iz document objekta.</a:t>
            </a:r>
            <a:endParaRPr/>
          </a:p>
          <a:p>
            <a:pPr marL="342900" lvl="0" indent="-342900" algn="l" rtl="0">
              <a:spcBef>
                <a:spcPts val="1000"/>
              </a:spcBef>
              <a:spcAft>
                <a:spcPts val="0"/>
              </a:spcAft>
              <a:buSzPct val="80000"/>
              <a:buChar char="►"/>
            </a:pPr>
            <a:r>
              <a:rPr lang="hr-HR" sz="2400"/>
              <a:t>Četiri najčešće rabljene metode za pretragu objekata su:</a:t>
            </a:r>
            <a:endParaRPr/>
          </a:p>
          <a:p>
            <a:pPr marL="457200" lvl="1" indent="0" algn="l" rtl="0">
              <a:spcBef>
                <a:spcPts val="1000"/>
              </a:spcBef>
              <a:spcAft>
                <a:spcPts val="0"/>
              </a:spcAft>
              <a:buSzPct val="80000"/>
              <a:buNone/>
            </a:pPr>
            <a:r>
              <a:rPr lang="hr-HR" sz="2400"/>
              <a:t> 1. </a:t>
            </a:r>
            <a:r>
              <a:rPr lang="hr-HR" sz="2400">
                <a:solidFill>
                  <a:srgbClr val="FFC000"/>
                </a:solidFill>
              </a:rPr>
              <a:t>document.getElementById(id)</a:t>
            </a:r>
            <a:r>
              <a:rPr lang="hr-HR" sz="2400"/>
              <a:t>–nalazi element na osnovu vrijednosti id atributa.</a:t>
            </a:r>
            <a:endParaRPr/>
          </a:p>
          <a:p>
            <a:pPr marL="457200" lvl="1" indent="0" algn="l" rtl="0">
              <a:spcBef>
                <a:spcPts val="1000"/>
              </a:spcBef>
              <a:spcAft>
                <a:spcPts val="0"/>
              </a:spcAft>
              <a:buSzPct val="80000"/>
              <a:buNone/>
            </a:pPr>
            <a:r>
              <a:rPr lang="hr-HR" sz="2400"/>
              <a:t> 2. </a:t>
            </a:r>
            <a:r>
              <a:rPr lang="hr-HR" sz="2400">
                <a:solidFill>
                  <a:srgbClr val="FFC000"/>
                </a:solidFill>
              </a:rPr>
              <a:t>document.getElementsByTagName(name)</a:t>
            </a:r>
            <a:r>
              <a:rPr lang="hr-HR" sz="2400"/>
              <a:t>–nalazi elemente na osnovu naziva taga (na primjer: p, table, tr, td,...). </a:t>
            </a:r>
            <a:endParaRPr sz="2400"/>
          </a:p>
          <a:p>
            <a:pPr marL="457200" lvl="1" indent="0" algn="l" rtl="0">
              <a:spcBef>
                <a:spcPts val="1000"/>
              </a:spcBef>
              <a:spcAft>
                <a:spcPts val="0"/>
              </a:spcAft>
              <a:buSzPct val="80000"/>
              <a:buNone/>
            </a:pPr>
            <a:r>
              <a:rPr lang="hr-HR" sz="2400"/>
              <a:t>3. </a:t>
            </a:r>
            <a:r>
              <a:rPr lang="hr-HR" sz="2400">
                <a:solidFill>
                  <a:srgbClr val="FFC000"/>
                </a:solidFill>
              </a:rPr>
              <a:t>document.getElementsByClassName(name)</a:t>
            </a:r>
            <a:r>
              <a:rPr lang="hr-HR" sz="2400"/>
              <a:t>–nalazi elemente na osnovu naziva klase</a:t>
            </a:r>
            <a:endParaRPr/>
          </a:p>
          <a:p>
            <a:pPr marL="457200" lvl="1" indent="0" algn="l" rtl="0">
              <a:spcBef>
                <a:spcPts val="1000"/>
              </a:spcBef>
              <a:spcAft>
                <a:spcPts val="0"/>
              </a:spcAft>
              <a:buSzPct val="80000"/>
              <a:buNone/>
            </a:pPr>
            <a:r>
              <a:rPr lang="hr-HR" sz="2400"/>
              <a:t>4. </a:t>
            </a:r>
            <a:r>
              <a:rPr lang="hr-HR" sz="2400">
                <a:solidFill>
                  <a:srgbClr val="FFC000"/>
                </a:solidFill>
              </a:rPr>
              <a:t>document.querySelectorAll(name)- </a:t>
            </a:r>
            <a:endParaRPr sz="2400">
              <a:solidFill>
                <a:srgbClr val="FFC000"/>
              </a:solidFill>
            </a:endParaRPr>
          </a:p>
        </p:txBody>
      </p:sp>
      <p:sp>
        <p:nvSpPr>
          <p:cNvPr id="3" name="Rezervirano mjesto podnožja 2">
            <a:extLst>
              <a:ext uri="{FF2B5EF4-FFF2-40B4-BE49-F238E27FC236}">
                <a16:creationId xmlns:a16="http://schemas.microsoft.com/office/drawing/2014/main" id="{A59E2FA0-074C-47E3-93EA-9BA60D7031E5}"/>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r-HR"/>
              <a:t>Načini za brisanje i dodavanje HTML elemenata: </a:t>
            </a:r>
            <a:br>
              <a:rPr lang="hr-HR"/>
            </a:br>
            <a:endParaRPr/>
          </a:p>
        </p:txBody>
      </p:sp>
      <p:sp>
        <p:nvSpPr>
          <p:cNvPr id="209" name="Google Shape;209;p9"/>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hr-HR" sz="2400"/>
              <a:t>1. document.createElement(element) – kreira novi HTML element. </a:t>
            </a:r>
            <a:endParaRPr sz="2400"/>
          </a:p>
          <a:p>
            <a:pPr marL="0" lvl="0" indent="0" algn="l" rtl="0">
              <a:spcBef>
                <a:spcPts val="1000"/>
              </a:spcBef>
              <a:spcAft>
                <a:spcPts val="0"/>
              </a:spcAft>
              <a:buSzPts val="1920"/>
              <a:buNone/>
            </a:pPr>
            <a:r>
              <a:rPr lang="hr-HR" sz="2400"/>
              <a:t>2. document.removeChild(element) – briše HTML element. </a:t>
            </a:r>
            <a:endParaRPr sz="2400"/>
          </a:p>
          <a:p>
            <a:pPr marL="0" lvl="0" indent="0" algn="l" rtl="0">
              <a:spcBef>
                <a:spcPts val="1000"/>
              </a:spcBef>
              <a:spcAft>
                <a:spcPts val="0"/>
              </a:spcAft>
              <a:buSzPts val="1920"/>
              <a:buNone/>
            </a:pPr>
            <a:r>
              <a:rPr lang="hr-HR" sz="2400"/>
              <a:t>3. document.appendChild(element) – dodaje HTML element. </a:t>
            </a:r>
            <a:endParaRPr sz="2400"/>
          </a:p>
          <a:p>
            <a:pPr marL="0" lvl="0" indent="0" algn="l" rtl="0">
              <a:spcBef>
                <a:spcPts val="1000"/>
              </a:spcBef>
              <a:spcAft>
                <a:spcPts val="0"/>
              </a:spcAft>
              <a:buSzPts val="1920"/>
              <a:buNone/>
            </a:pPr>
            <a:r>
              <a:rPr lang="hr-HR" sz="2400"/>
              <a:t>4. document.replaceChild(element) – vrši zamenu HTML elementa. </a:t>
            </a:r>
            <a:endParaRPr sz="2400"/>
          </a:p>
          <a:p>
            <a:pPr marL="0" lvl="0" indent="0" algn="l" rtl="0">
              <a:spcBef>
                <a:spcPts val="1000"/>
              </a:spcBef>
              <a:spcAft>
                <a:spcPts val="0"/>
              </a:spcAft>
              <a:buSzPts val="1920"/>
              <a:buNone/>
            </a:pPr>
            <a:r>
              <a:rPr lang="hr-HR" sz="2400"/>
              <a:t>5. document.write(text) – upisuje podatke u izlazni HTML tok.</a:t>
            </a:r>
            <a:endParaRPr/>
          </a:p>
        </p:txBody>
      </p:sp>
      <p:sp>
        <p:nvSpPr>
          <p:cNvPr id="3" name="Rezervirano mjesto podnožja 2">
            <a:extLst>
              <a:ext uri="{FF2B5EF4-FFF2-40B4-BE49-F238E27FC236}">
                <a16:creationId xmlns:a16="http://schemas.microsoft.com/office/drawing/2014/main" id="{49DFA7E9-8CFF-410F-BABC-F5EBFB9987AD}"/>
              </a:ext>
            </a:extLst>
          </p:cNvPr>
          <p:cNvSpPr>
            <a:spLocks noGrp="1"/>
          </p:cNvSpPr>
          <p:nvPr>
            <p:ph type="ftr" idx="11"/>
          </p:nvPr>
        </p:nvSpPr>
        <p:spPr/>
        <p:txBody>
          <a:bodyPr/>
          <a:lstStyle/>
          <a:p>
            <a:r>
              <a:rPr lang="hr-HR"/>
              <a:t>Sanja Rašić</a:t>
            </a:r>
            <a:endParaRPr lang="hr-HR" dirty="0"/>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3010</Words>
  <Application>Microsoft Office PowerPoint</Application>
  <PresentationFormat>Široki zaslon</PresentationFormat>
  <Paragraphs>298</Paragraphs>
  <Slides>30</Slides>
  <Notes>30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30</vt:i4>
      </vt:variant>
    </vt:vector>
  </HeadingPairs>
  <TitlesOfParts>
    <vt:vector size="35" baseType="lpstr">
      <vt:lpstr>Arial</vt:lpstr>
      <vt:lpstr>Century Gothic</vt:lpstr>
      <vt:lpstr>Calibri</vt:lpstr>
      <vt:lpstr>Noto Sans Symbols</vt:lpstr>
      <vt:lpstr>Ion</vt:lpstr>
      <vt:lpstr>DOM</vt:lpstr>
      <vt:lpstr> HTML DOM #1 </vt:lpstr>
      <vt:lpstr> HTML DOM omogućava JavaScript jeziku da kreira dinamičku HTML stranu: </vt:lpstr>
      <vt:lpstr>DOM standardi</vt:lpstr>
      <vt:lpstr>HTML DOM</vt:lpstr>
      <vt:lpstr>Metode</vt:lpstr>
      <vt:lpstr>getElementById()</vt:lpstr>
      <vt:lpstr>Objekt document</vt:lpstr>
      <vt:lpstr>Načini za brisanje i dodavanje HTML elemenata:  </vt:lpstr>
      <vt:lpstr>Primer pronalaženja na osnovu id atributa</vt:lpstr>
      <vt:lpstr>PowerPoint prezentacija</vt:lpstr>
      <vt:lpstr>Primjer pronalaženja po nazivu klase </vt:lpstr>
      <vt:lpstr>Primjer pronalaženja po CSS selektoru (5) </vt:lpstr>
      <vt:lpstr>Pronalaženje na osnovu HTML kolekcije objekata (6) </vt:lpstr>
      <vt:lpstr>PowerPoint prezentacija</vt:lpstr>
      <vt:lpstr>PowerPoint prezentacija</vt:lpstr>
      <vt:lpstr>Document.write() </vt:lpstr>
      <vt:lpstr>Promjena vrijednosti atribura (8)</vt:lpstr>
      <vt:lpstr>Promijena vrijednosti CSS stila (9) </vt:lpstr>
      <vt:lpstr>Događaji (10)</vt:lpstr>
      <vt:lpstr>HTML DOM omogućava da JavaScript reaguje na HTML događaje (eng. events).</vt:lpstr>
      <vt:lpstr>(2)</vt:lpstr>
      <vt:lpstr>(3 – 12zad)</vt:lpstr>
      <vt:lpstr>Onmouseover 13zad)</vt:lpstr>
      <vt:lpstr>Događaj onchange se u najvećem broju slučajeva koristi u kombinaciji sa validacijom input polja. (14zad)</vt:lpstr>
      <vt:lpstr>PowerPoint prezentacija</vt:lpstr>
      <vt:lpstr>JavaScript DOM EventListener #1 </vt:lpstr>
      <vt:lpstr>(16)</vt:lpstr>
      <vt:lpstr>element.addEventListener(event, function, useCapture);</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dc:title>
  <dc:creator>Windows korisnik</dc:creator>
  <cp:lastModifiedBy>Sanja Rasic</cp:lastModifiedBy>
  <cp:revision>7</cp:revision>
  <dcterms:created xsi:type="dcterms:W3CDTF">2018-12-04T07:41:33Z</dcterms:created>
  <dcterms:modified xsi:type="dcterms:W3CDTF">2023-03-18T21:43:28Z</dcterms:modified>
</cp:coreProperties>
</file>