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75" r:id="rId3"/>
    <p:sldId id="437" r:id="rId4"/>
    <p:sldId id="442" r:id="rId5"/>
    <p:sldId id="443" r:id="rId6"/>
    <p:sldId id="467" r:id="rId7"/>
    <p:sldId id="468" r:id="rId8"/>
    <p:sldId id="469" r:id="rId9"/>
    <p:sldId id="470" r:id="rId10"/>
    <p:sldId id="471" r:id="rId11"/>
    <p:sldId id="461" r:id="rId12"/>
    <p:sldId id="462" r:id="rId13"/>
    <p:sldId id="466" r:id="rId14"/>
    <p:sldId id="464" r:id="rId15"/>
    <p:sldId id="465" r:id="rId16"/>
    <p:sldId id="287" r:id="rId17"/>
  </p:sldIdLst>
  <p:sldSz cx="9144000" cy="6858000" type="screen4x3"/>
  <p:notesSz cx="6662738" cy="9832975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7" autoAdjust="0"/>
    <p:restoredTop sz="94658" autoAdjust="0"/>
  </p:normalViewPr>
  <p:slideViewPr>
    <p:cSldViewPr>
      <p:cViewPr>
        <p:scale>
          <a:sx n="70" d="100"/>
          <a:sy n="70" d="100"/>
        </p:scale>
        <p:origin x="-145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D176529-1101-41A7-B99D-89CD9C5228AB}" type="datetimeFigureOut">
              <a:rPr lang="hr-HR"/>
              <a:pPr>
                <a:defRPr/>
              </a:pPr>
              <a:t>28.8.2017.</a:t>
            </a:fld>
            <a:endParaRPr lang="hr-H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7856653-94C6-44A0-BCD9-7DA5E1427C2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4348ED-8160-4DC9-9B21-8B7C14786A2D}" type="datetimeFigureOut">
              <a:rPr lang="hr-HR"/>
              <a:pPr>
                <a:defRPr/>
              </a:pPr>
              <a:t>28.8.2017.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4713" y="738188"/>
            <a:ext cx="4914900" cy="3686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70425"/>
            <a:ext cx="5329238" cy="442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39263"/>
            <a:ext cx="2887663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339263"/>
            <a:ext cx="2887662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148C58-7572-4B3B-938E-726AD79E001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9A0C-B5DB-4BFA-ABAB-DB06DADF17F7}" type="datetimeFigureOut">
              <a:rPr lang="sr-Latn-CS"/>
              <a:pPr>
                <a:defRPr/>
              </a:pPr>
              <a:t>28.8.2017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D8AB8-9DED-427F-A79F-88FC5AE7FAD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0E8C3-2B4C-44C7-8C8A-8D6939A360AD}" type="datetimeFigureOut">
              <a:rPr lang="sr-Latn-CS"/>
              <a:pPr>
                <a:defRPr/>
              </a:pPr>
              <a:t>28.8.2017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EAD4B-CDE3-4AEB-9690-2BAB50D9966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024D5-5D9E-40AF-8558-F6CAAF1FDB18}" type="datetimeFigureOut">
              <a:rPr lang="sr-Latn-CS"/>
              <a:pPr>
                <a:defRPr/>
              </a:pPr>
              <a:t>28.8.2017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A2727-513E-4FDE-834B-46AADFD6CDB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78962-F5BA-4181-8811-F6697BBA5425}" type="datetimeFigureOut">
              <a:rPr lang="sr-Latn-CS"/>
              <a:pPr>
                <a:defRPr/>
              </a:pPr>
              <a:t>28.8.2017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27799-A2B4-40FE-8A5A-FE6A74B345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30A15-48D3-471F-B401-2376B4F4CF0E}" type="datetimeFigureOut">
              <a:rPr lang="sr-Latn-CS"/>
              <a:pPr>
                <a:defRPr/>
              </a:pPr>
              <a:t>28.8.2017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A314F-752E-4497-A1E3-287F093A617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BAD07-F102-4F7A-BF59-B6042BFFEE85}" type="datetimeFigureOut">
              <a:rPr lang="sr-Latn-CS"/>
              <a:pPr>
                <a:defRPr/>
              </a:pPr>
              <a:t>28.8.2017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9DEA0-B7EB-486A-9676-A61F07D1457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51C1D-4F27-48BB-B4AB-6D8A0E1FF73B}" type="datetimeFigureOut">
              <a:rPr lang="sr-Latn-CS"/>
              <a:pPr>
                <a:defRPr/>
              </a:pPr>
              <a:t>28.8.2017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C3B93-648E-4B90-82A4-B1AEBDB4BD6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51A14-3386-4DF1-B58D-5CA55D689064}" type="datetimeFigureOut">
              <a:rPr lang="sr-Latn-CS"/>
              <a:pPr>
                <a:defRPr/>
              </a:pPr>
              <a:t>28.8.2017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BA23B-F5AD-47F9-8CB3-66F80E3F79B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A2059-0C5C-469C-A43D-95B9D335ECC0}" type="datetimeFigureOut">
              <a:rPr lang="sr-Latn-CS"/>
              <a:pPr>
                <a:defRPr/>
              </a:pPr>
              <a:t>28.8.2017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4E70-F356-4A13-A813-AB432AFFED6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6265A-6EC4-4D82-B70A-AFE59A17E65B}" type="datetimeFigureOut">
              <a:rPr lang="sr-Latn-CS"/>
              <a:pPr>
                <a:defRPr/>
              </a:pPr>
              <a:t>28.8.2017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FC108-6B7F-4AD9-AC0F-677D018B29B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E132-725D-484B-92FD-CD6DBDACBB13}" type="datetimeFigureOut">
              <a:rPr lang="sr-Latn-CS"/>
              <a:pPr>
                <a:defRPr/>
              </a:pPr>
              <a:t>28.8.2017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26ECE-FC83-4C07-9E91-D498904B2BD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icture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A2F240-B21D-405A-91D9-7046EB0284F1}" type="datetimeFigureOut">
              <a:rPr lang="sr-Latn-CS"/>
              <a:pPr>
                <a:defRPr/>
              </a:pPr>
              <a:t>28.8.2017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43B3F0-2408-4E70-A954-8B118AB24A8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0" y="6337300"/>
            <a:ext cx="9144000" cy="517525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hr-HR" sz="1400">
                <a:solidFill>
                  <a:srgbClr val="7F7F7F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ŽSV odgoj  za ljudska prava i demokratsko građanstvo ( 3-11-09): </a:t>
            </a:r>
            <a:r>
              <a:rPr lang="hr-HR" sz="1400">
                <a:solidFill>
                  <a:srgbClr val="BFBFBF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Razvijanje temeljnih kompetencija i uvođenje sustava upravljanja kvalitetom u odgojno – obrazovni rad učeničkih domova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oo.hr/projekti/nacionalni" TargetMode="External"/><Relationship Id="rId2" Type="http://schemas.openxmlformats.org/officeDocument/2006/relationships/hyperlink" Target="mailto:nevenka.loncaric-jelacic@azoo.h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e.int/T/E/Cultural_Co-operation/education/" TargetMode="External"/><Relationship Id="rId4" Type="http://schemas.openxmlformats.org/officeDocument/2006/relationships/hyperlink" Target="http://ec.europa.eu/education/index_en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700213"/>
            <a:ext cx="7772400" cy="1900237"/>
          </a:xfrm>
        </p:spPr>
        <p:txBody>
          <a:bodyPr/>
          <a:lstStyle/>
          <a:p>
            <a:pPr eaLnBrk="1" hangingPunct="1"/>
            <a:r>
              <a:rPr lang="hr-HR" sz="2800" b="1" smtClean="0">
                <a:latin typeface="Times New Roman" pitchFamily="18" charset="0"/>
              </a:rPr>
              <a:t/>
            </a:r>
            <a:br>
              <a:rPr lang="hr-HR" sz="2800" b="1" smtClean="0">
                <a:latin typeface="Times New Roman" pitchFamily="18" charset="0"/>
              </a:rPr>
            </a:br>
            <a:r>
              <a:rPr lang="hr-HR" sz="2800" b="1" smtClean="0">
                <a:latin typeface="Times New Roman" pitchFamily="18" charset="0"/>
              </a:rPr>
              <a:t>Osnovne odrednice Kurikuluma građanskog odgoja i obrazovanja (GOO-a) i mogućnosti njegova integriranja u plan i program škole</a:t>
            </a:r>
            <a:br>
              <a:rPr lang="hr-HR" sz="2800" b="1" smtClean="0">
                <a:latin typeface="Times New Roman" pitchFamily="18" charset="0"/>
              </a:rPr>
            </a:br>
            <a:r>
              <a:rPr lang="hr-HR" sz="2000" b="1" smtClean="0">
                <a:latin typeface="Times New Roman" pitchFamily="18" charset="0"/>
              </a:rPr>
              <a:t/>
            </a:r>
            <a:br>
              <a:rPr lang="hr-HR" sz="2000" b="1" smtClean="0">
                <a:latin typeface="Times New Roman" pitchFamily="18" charset="0"/>
              </a:rPr>
            </a:br>
            <a:endParaRPr lang="hr-HR" sz="2000" b="1" smtClean="0">
              <a:latin typeface="Times New Roman" pitchFamily="18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240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solidFill>
                  <a:schemeClr val="tx1"/>
                </a:solidFill>
                <a:latin typeface="Times New Roman" pitchFamily="18" charset="0"/>
              </a:rPr>
              <a:t>Nevenka Lončarić Jelačić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smtClean="0">
                <a:solidFill>
                  <a:schemeClr val="tx1"/>
                </a:solidFill>
                <a:latin typeface="Times New Roman" pitchFamily="18" charset="0"/>
              </a:rPr>
              <a:t>viša savjetnica za nacionalne programe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b="1" smtClean="0">
                <a:solidFill>
                  <a:schemeClr val="tx1"/>
                </a:solidFill>
                <a:latin typeface="Times New Roman" pitchFamily="18" charset="0"/>
              </a:rPr>
              <a:t>Agencija za odgoj i obrazovanje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Gospodarska; </a:t>
            </a:r>
            <a:endParaRPr lang="hr-HR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odgovorno gospodarstvo, poduzetnost i poduzetništvo 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pravo na rad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pravo na učenje za konkurentnost na tržištu,  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zaštita i moć potrošača, utjecaj na proizvodnju, tržište i društvo potrošnjom</a:t>
            </a:r>
          </a:p>
          <a:p>
            <a:pPr>
              <a:buFont typeface="Arial" charset="0"/>
              <a:buNone/>
            </a:pP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Ekološka;</a:t>
            </a:r>
            <a:endParaRPr lang="hr-HR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r-HR" sz="28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održivi razvoj Hrvatske, Europe i svijeta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uloga građana u održivom razvoju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r-HR" smtClean="0">
                <a:latin typeface="Times New Roman" pitchFamily="18" charset="0"/>
              </a:rPr>
              <a:t>Učitelji su pozvani;</a:t>
            </a:r>
          </a:p>
          <a:p>
            <a:r>
              <a:rPr lang="hr-HR" sz="2400" smtClean="0">
                <a:latin typeface="Times New Roman" pitchFamily="18" charset="0"/>
              </a:rPr>
              <a:t>koristiti  interaktivne i participativne  metode učenja i poučavanja, </a:t>
            </a:r>
          </a:p>
          <a:p>
            <a:r>
              <a:rPr lang="hr-HR" sz="2400" smtClean="0">
                <a:latin typeface="Times New Roman" pitchFamily="18" charset="0"/>
              </a:rPr>
              <a:t>kreirati i osmišljavati nova rješenja za nastavne procese usmjerene prema učeniku i više individualiziranim oblicima učenja - daroviti, djeca s teškoćama, različite sposobnosti, </a:t>
            </a:r>
          </a:p>
          <a:p>
            <a:r>
              <a:rPr lang="hr-HR" sz="2400" b="1" smtClean="0">
                <a:latin typeface="Times New Roman" pitchFamily="18" charset="0"/>
              </a:rPr>
              <a:t>pronalaziti u čemu učenik može biti uspješan, na tome graditi njegovo samopouzdanje, motivaciju i uspjeh u učenju</a:t>
            </a:r>
            <a:endParaRPr lang="hr-HR" sz="2400" smtClean="0">
              <a:latin typeface="Times New Roman" pitchFamily="18" charset="0"/>
            </a:endParaRPr>
          </a:p>
          <a:p>
            <a:r>
              <a:rPr lang="hr-HR" sz="2400" smtClean="0">
                <a:latin typeface="Times New Roman" pitchFamily="18" charset="0"/>
              </a:rPr>
              <a:t>omogućavati prepoznavanje talenata kao uporišta za uspješno učenje i planiranje uspješnog profesionalnog razvoja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Elementi ocjenjivanja postignuća učenika u </a:t>
            </a:r>
            <a:br>
              <a:rPr lang="hr-HR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razvoju građanske kompetencije</a:t>
            </a:r>
            <a:endParaRPr lang="hr-HR" sz="280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Kada se građanski odgoj i obrazovanje ostvaruje kao izborni ili redoviti predmet podliježe </a:t>
            </a:r>
            <a:r>
              <a:rPr lang="hr-HR" sz="2400" i="1" smtClean="0">
                <a:latin typeface="Times New Roman" pitchFamily="18" charset="0"/>
                <a:cs typeface="Times New Roman" pitchFamily="18" charset="0"/>
              </a:rPr>
              <a:t>Pravilniku o praćenju i ocjenjivanju odgojno-obrazovnih postignuća učenika u osnovnoj i srednjoj školi.</a:t>
            </a:r>
          </a:p>
          <a:p>
            <a:pPr>
              <a:buFont typeface="Arial" charset="0"/>
              <a:buNone/>
            </a:pP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Elementi ocjenjivanja su: </a:t>
            </a:r>
            <a:endParaRPr lang="hr-HR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	Činjenično znanje i razumijevanje (znanje </a:t>
            </a:r>
            <a:r>
              <a:rPr lang="hr-HR" sz="2400" b="1" i="1" smtClean="0">
                <a:latin typeface="Times New Roman" pitchFamily="18" charset="0"/>
                <a:cs typeface="Times New Roman" pitchFamily="18" charset="0"/>
              </a:rPr>
              <a:t>što i </a:t>
            </a: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znanje</a:t>
            </a:r>
            <a:r>
              <a:rPr lang="hr-HR" sz="2400" b="1" i="1" smtClean="0">
                <a:latin typeface="Times New Roman" pitchFamily="18" charset="0"/>
                <a:cs typeface="Times New Roman" pitchFamily="18" charset="0"/>
              </a:rPr>
              <a:t> zašto</a:t>
            </a: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razumijevanje pojmova, vrednota, procesa, institucija i zakonitosti koje čine temelj aktivnog i odgovornog građanstva; potvrđuje se imenovanjem, određivanjem, opisivanjem, analizom, tumačenjem, usporedbom, vrednovanjem i zaključivanjem;</a:t>
            </a:r>
          </a:p>
          <a:p>
            <a:pPr>
              <a:buFont typeface="Arial" charset="0"/>
              <a:buNone/>
            </a:pPr>
            <a:r>
              <a:rPr lang="hr-HR" sz="1800" b="1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hr-H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	Provedbeno znanje (znanje </a:t>
            </a:r>
            <a:r>
              <a:rPr lang="hr-HR" sz="2400" b="1" i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razvoj i primjena građanskih vještina i sposobnosti prilikom rješavanja problema koji spadaju u područje aktivnog i odgovornog građanstva; potvrđuje se uspješnom primjenom stečenih ili inovativnih znanja i vještina u konkretnoj situaciji;</a:t>
            </a:r>
          </a:p>
          <a:p>
            <a:pPr>
              <a:buFont typeface="Arial" charset="0"/>
              <a:buNone/>
            </a:pPr>
            <a:r>
              <a:rPr lang="hr-HR" sz="20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Vrijednosno usmjerenje</a:t>
            </a: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 – razumijevanje i prihvaćanje vrednota koje čine temelj aktivnog i odgovornog građanstva; potvrđuje se odgovarajućim obrascima ponašanja.  </a:t>
            </a:r>
          </a:p>
          <a:p>
            <a:pPr>
              <a:buFont typeface="Arial" charset="0"/>
              <a:buNone/>
            </a:pPr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1800" i="1" smtClean="0">
                <a:latin typeface="Times New Roman" pitchFamily="18" charset="0"/>
                <a:cs typeface="Times New Roman" pitchFamily="18" charset="0"/>
              </a:rPr>
              <a:t>Sve tri dimenzije znanja u GOO-u  tijesno  su povezane, međusobno su ovisne i vode razvoju građanske kompetencije</a:t>
            </a:r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 ukoliko se taj proces zbiva u odgovarajućem </a:t>
            </a:r>
            <a:r>
              <a:rPr lang="hr-HR" sz="1800" i="1" smtClean="0">
                <a:latin typeface="Times New Roman" pitchFamily="18" charset="0"/>
                <a:cs typeface="Times New Roman" pitchFamily="18" charset="0"/>
              </a:rPr>
              <a:t>okolišu učenja</a:t>
            </a:r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  - demokratska kultura razreda i škole te otvorenost i suradnja s lokalnom zajednicom)</a:t>
            </a:r>
            <a:r>
              <a:rPr lang="hr-HR" sz="1800" i="1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endParaRPr lang="hr-H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smtClean="0">
                <a:latin typeface="Times New Roman" pitchFamily="18" charset="0"/>
                <a:cs typeface="Times New Roman" pitchFamily="18" charset="0"/>
              </a:rPr>
              <a:t>Dokumentacija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48958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Škola izrađuje izvedbeni plan i program (kurikulum) GOO-a.</a:t>
            </a:r>
          </a:p>
          <a:p>
            <a:pPr>
              <a:buFont typeface="Arial" charset="0"/>
              <a:buNone/>
            </a:pP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Dokumentiranje njegove provedbe: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U rubriku bilježaka u imeniku, upisuje se kratka bilješka da je na određenom satu na integriran način ostvarena tema GOO-a (preklapajuća s predmetnom temom)</a:t>
            </a:r>
          </a:p>
          <a:p>
            <a:pPr>
              <a:buFont typeface="Arial" charset="0"/>
              <a:buNone/>
            </a:pP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Razredna mapa za GOO</a:t>
            </a: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Kada se GOO ostvaruje među predmetno svi nastavnici unose podatke - kopiju pripreme za nastavnu jedinicu u okviru koje su na integrirani način razvijali građansku kompetenciju kod učenika, najuspješnije uratke učenika, materijale vezano za izvannastavne aktivnosti i projekte i sl.</a:t>
            </a:r>
          </a:p>
          <a:p>
            <a:pPr>
              <a:buFont typeface="Arial" charset="0"/>
              <a:buNone/>
            </a:pPr>
            <a:endParaRPr lang="hr-HR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hr-H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Učenički dnevnik iz GOO-a;</a:t>
            </a: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 služi samo-evaluaciji učenikovih postignuća.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	Učenik upisuje u kojim je projektima i aktivnostima sudjelovao, što je tijekom godine izradio u vezi GOO-a, zapažanja, bilješke, osvrti na naučeno, nove ideje i rješenja do kojih je došao, koje su mu vrijednosti važne i s kojim se teškoćama susretao, što želi bolje naučiti,   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Prilaže potvrde, priznanja, zahvalnice, učeničke radove.</a:t>
            </a:r>
          </a:p>
          <a:p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Nakon eksperimentalne provjere kurikuluma on će postati obvezan za sve škole.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hr-HR" sz="180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hr-HR" sz="2000" smtClean="0">
                <a:latin typeface="Times New Roman" pitchFamily="18" charset="0"/>
              </a:rPr>
              <a:t>ZAHVALJUJEM  NA  POZORNOSTI!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hr-HR" sz="2000" smtClean="0">
                <a:latin typeface="Times New Roman" pitchFamily="18" charset="0"/>
                <a:hlinkClick r:id="rId2"/>
              </a:rPr>
              <a:t>nevenka.loncaric-jelacic@azoo.hr</a:t>
            </a:r>
            <a:endParaRPr lang="hr-HR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r-HR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hr-HR" sz="2000" smtClean="0">
                <a:latin typeface="Times New Roman" pitchFamily="18" charset="0"/>
              </a:rPr>
              <a:t>	                               Dodatne informacije, materijali:</a:t>
            </a:r>
          </a:p>
          <a:p>
            <a:pPr eaLnBrk="1" hangingPunct="1">
              <a:lnSpc>
                <a:spcPct val="80000"/>
              </a:lnSpc>
            </a:pPr>
            <a:endParaRPr lang="hr-HR" sz="200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hr-HR" sz="2000" smtClean="0">
                <a:latin typeface="Times New Roman" pitchFamily="18" charset="0"/>
                <a:hlinkClick r:id="rId3"/>
              </a:rPr>
              <a:t>www.azoo.hr/</a:t>
            </a:r>
            <a:r>
              <a:rPr lang="hr-HR" sz="2000" smtClean="0">
                <a:latin typeface="Times New Roman" pitchFamily="18" charset="0"/>
              </a:rPr>
              <a:t>programi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hr-HR" sz="200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hr-HR" sz="2000" smtClean="0">
                <a:latin typeface="Times New Roman" pitchFamily="18" charset="0"/>
              </a:rPr>
              <a:t>Opširnije na webu: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hr-HR" sz="200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hr-HR" sz="200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hr-HR" sz="2000" smtClean="0">
                <a:latin typeface="Times New Roman" pitchFamily="18" charset="0"/>
                <a:hlinkClick r:id="rId4"/>
              </a:rPr>
              <a:t>http://ec.europa.eu/education/index_en.htm</a:t>
            </a:r>
            <a:endParaRPr lang="hr-HR" sz="200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hr-HR" sz="2000" smtClean="0">
                <a:latin typeface="Times New Roman" pitchFamily="18" charset="0"/>
                <a:hlinkClick r:id="rId5"/>
              </a:rPr>
              <a:t>http://www.coe.int/T/E/Cultural_Co-operation/education</a:t>
            </a:r>
            <a:endParaRPr lang="hr-HR" sz="20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Status građanskog odgoja i obrazovanja u hrvatskom odgojno-obrazovnom sustavu od 1999. do 2012. godine</a:t>
            </a:r>
            <a:r>
              <a:rPr lang="hr-HR" smtClean="0"/>
              <a:t/>
            </a:r>
            <a:br>
              <a:rPr lang="hr-HR" smtClean="0"/>
            </a:br>
            <a:endParaRPr lang="hr-HR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516937" cy="4525962"/>
          </a:xfrm>
        </p:spPr>
        <p:txBody>
          <a:bodyPr/>
          <a:lstStyle/>
          <a:p>
            <a:endParaRPr lang="hr-HR" sz="20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b="1" smtClean="0">
                <a:latin typeface="Times New Roman" pitchFamily="18" charset="0"/>
                <a:cs typeface="Times New Roman" pitchFamily="18" charset="0"/>
              </a:rPr>
              <a:t>1999. godine Vlada Republike Hrvatske </a:t>
            </a:r>
            <a:r>
              <a:rPr lang="hr-HR" sz="2000" smtClean="0">
                <a:latin typeface="Times New Roman" pitchFamily="18" charset="0"/>
                <a:cs typeface="Times New Roman" pitchFamily="18" charset="0"/>
              </a:rPr>
              <a:t>donosi prvi </a:t>
            </a:r>
            <a:r>
              <a:rPr lang="hr-HR" sz="2000" i="1" smtClean="0">
                <a:latin typeface="Times New Roman" pitchFamily="18" charset="0"/>
                <a:cs typeface="Times New Roman" pitchFamily="18" charset="0"/>
              </a:rPr>
              <a:t>Nacionalni program odgoja i obrazovanja za ljudska prava. </a:t>
            </a:r>
          </a:p>
          <a:p>
            <a:r>
              <a:rPr lang="hr-HR" sz="200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lukom</a:t>
            </a:r>
            <a:r>
              <a:rPr lang="hr-HR" sz="2000" smtClean="0">
                <a:latin typeface="Times New Roman" pitchFamily="18" charset="0"/>
                <a:cs typeface="Times New Roman" pitchFamily="18" charset="0"/>
              </a:rPr>
              <a:t> Vlade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(Klasa: 004-01/99-01/05, urbroj: 503018-99-17, od 14. listopada 1999.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obvez</a:t>
            </a:r>
            <a:r>
              <a:rPr lang="hr-HR" sz="2000" b="1" smtClean="0">
                <a:latin typeface="Times New Roman" pitchFamily="18" charset="0"/>
                <a:cs typeface="Times New Roman" pitchFamily="18" charset="0"/>
              </a:rPr>
              <a:t>uje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b="1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Ministarstvo znanosti, obrazovanja i sporta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na njegovu primjenu.</a:t>
            </a:r>
            <a:endParaRPr lang="hr-HR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rovedba toga programa ostala </a:t>
            </a:r>
            <a:r>
              <a:rPr lang="hr-HR" sz="200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na dobrovoljnoj osnovi sve do ove, 2012. godine, kada je dovršen novi Kurikulum građanskog odgoja i obrazovanja</a:t>
            </a:r>
            <a:r>
              <a:rPr lang="hr-HR" sz="200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hr-HR" sz="2000" b="1" smtClean="0">
                <a:latin typeface="Times New Roman" pitchFamily="18" charset="0"/>
                <a:cs typeface="Times New Roman" pitchFamily="18" charset="0"/>
              </a:rPr>
              <a:t>ministar je donio odluku o njegovoj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eksperimentaln</a:t>
            </a:r>
            <a:r>
              <a:rPr lang="hr-HR" sz="2000" b="1" smtClean="0">
                <a:latin typeface="Times New Roman" pitchFamily="18" charset="0"/>
                <a:cs typeface="Times New Roman" pitchFamily="18" charset="0"/>
              </a:rPr>
              <a:t>oj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provedb</a:t>
            </a:r>
            <a:r>
              <a:rPr lang="hr-HR" sz="2000" b="1" smtClean="0">
                <a:latin typeface="Times New Roman" pitchFamily="18" charset="0"/>
                <a:cs typeface="Times New Roman" pitchFamily="18" charset="0"/>
              </a:rPr>
              <a:t>i.</a:t>
            </a:r>
          </a:p>
          <a:p>
            <a:r>
              <a:rPr lang="hr-HR" sz="2000" smtClean="0">
                <a:latin typeface="Times New Roman" pitchFamily="18" charset="0"/>
                <a:cs typeface="Times New Roman" pitchFamily="18" charset="0"/>
              </a:rPr>
              <a:t>Tijekom proteklog desetljeća razvijeni su brojni </a:t>
            </a:r>
            <a:r>
              <a:rPr lang="hr-HR" sz="2000" b="1" smtClean="0">
                <a:latin typeface="Times New Roman" pitchFamily="18" charset="0"/>
                <a:cs typeface="Times New Roman" pitchFamily="18" charset="0"/>
              </a:rPr>
              <a:t>primjeri dobre prakse </a:t>
            </a:r>
            <a:r>
              <a:rPr lang="hr-HR" sz="2000" smtClean="0">
                <a:latin typeface="Times New Roman" pitchFamily="18" charset="0"/>
                <a:cs typeface="Times New Roman" pitchFamily="18" charset="0"/>
              </a:rPr>
              <a:t>koji su, između ostalog, omogućili razvoj ovog Kurikuluma.</a:t>
            </a:r>
          </a:p>
          <a:p>
            <a:r>
              <a:rPr lang="hr-HR" sz="2000" b="1" smtClean="0">
                <a:latin typeface="Times New Roman" pitchFamily="18" charset="0"/>
                <a:cs typeface="Times New Roman" pitchFamily="18" charset="0"/>
              </a:rPr>
              <a:t>Veći broj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nacionaln</a:t>
            </a:r>
            <a:r>
              <a:rPr lang="hr-HR" sz="2000" b="1" smtClean="0">
                <a:latin typeface="Times New Roman" pitchFamily="18" charset="0"/>
                <a:cs typeface="Times New Roman" pitchFamily="18" charset="0"/>
              </a:rPr>
              <a:t>ih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program</a:t>
            </a:r>
            <a:r>
              <a:rPr lang="hr-HR" sz="2000" b="1" smtClean="0">
                <a:latin typeface="Times New Roman" pitchFamily="18" charset="0"/>
                <a:cs typeface="Times New Roman" pitchFamily="18" charset="0"/>
              </a:rPr>
              <a:t>a (od njih 34)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integriran</a:t>
            </a:r>
            <a:r>
              <a:rPr lang="hr-HR" sz="2000" smtClean="0">
                <a:latin typeface="Times New Roman" pitchFamily="18" charset="0"/>
                <a:cs typeface="Times New Roman" pitchFamily="18" charset="0"/>
              </a:rPr>
              <a:t>  je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u odgojno-obrazovni sustav kroz </a:t>
            </a:r>
            <a:r>
              <a:rPr lang="hr-HR" sz="2000" smtClean="0">
                <a:latin typeface="Times New Roman" pitchFamily="18" charset="0"/>
                <a:cs typeface="Times New Roman" pitchFamily="18" charset="0"/>
              </a:rPr>
              <a:t>Građanski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odgoj i obrazovanje</a:t>
            </a:r>
            <a:endParaRPr lang="hr-HR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smtClean="0">
                <a:latin typeface="Times New Roman" pitchFamily="18" charset="0"/>
                <a:cs typeface="Times New Roman" pitchFamily="18" charset="0"/>
              </a:rPr>
              <a:t>Sastavnice Kurikuluma GOO-a</a:t>
            </a:r>
            <a:endParaRPr lang="hr-HR" sz="3600" b="1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l-PL" sz="2400" b="1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pl-PL" sz="2400" smtClean="0">
                <a:latin typeface="Times New Roman" pitchFamily="18" charset="0"/>
                <a:cs typeface="Times New Roman" pitchFamily="18" charset="0"/>
              </a:rPr>
              <a:t>Okvir za razvoj kurikuluma GOO-a</a:t>
            </a:r>
            <a:endParaRPr lang="hr-HR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Nastavni plan</a:t>
            </a: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 GOO-a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3. Elementi ocjenjivanja postignuća učenika u razvoju građanske kompetencije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4. Vođenje dokumentacije za praćenje i ocjenjivanje  GOO-a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Kompetencije učitelja za poučavanje i učenje </a:t>
            </a: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 GOO-a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Kadrovski uvjeti za ostvarivanje kurikul</a:t>
            </a: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uma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 GOO-a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Ishodi ostvarivanja </a:t>
            </a: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GOO-a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u svim razinama osnovne i srednje škole</a:t>
            </a:r>
            <a:endParaRPr lang="hr-HR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smtClean="0">
                <a:latin typeface="Times New Roman" pitchFamily="18" charset="0"/>
                <a:cs typeface="Times New Roman" pitchFamily="18" charset="0"/>
              </a:rPr>
              <a:t>Nastavni plan GOO-a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r-HR" sz="1600" b="1" smtClean="0">
                <a:latin typeface="Times New Roman" pitchFamily="18" charset="0"/>
                <a:cs typeface="Times New Roman" pitchFamily="18" charset="0"/>
              </a:rPr>
              <a:t>1.-2. razred SŠ:      </a:t>
            </a:r>
            <a:r>
              <a:rPr lang="hr-HR" sz="1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600" b="1" smtClean="0">
                <a:latin typeface="Times New Roman" pitchFamily="18" charset="0"/>
                <a:cs typeface="Times New Roman" pitchFamily="18" charset="0"/>
              </a:rPr>
              <a:t>UKUPNO 35 sati godišnje, obvezno</a:t>
            </a:r>
          </a:p>
          <a:p>
            <a:pPr>
              <a:buFont typeface="Arial" charset="0"/>
              <a:buNone/>
            </a:pPr>
            <a:r>
              <a:rPr lang="hr-HR" sz="1600" b="1" smtClean="0">
                <a:latin typeface="Times New Roman" pitchFamily="18" charset="0"/>
                <a:cs typeface="Times New Roman" pitchFamily="18" charset="0"/>
              </a:rPr>
              <a:t>		              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međupredmetno</a:t>
            </a:r>
            <a:r>
              <a:rPr lang="hr-HR" sz="16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modularno</a:t>
            </a:r>
            <a:r>
              <a:rPr lang="hr-HR" sz="16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izvan-nastavno: projekti škole i društvene </a:t>
            </a:r>
            <a:endParaRPr lang="hr-HR" sz="1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r-HR" sz="160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zajednice u sklopu školskog kurikuluma</a:t>
            </a:r>
            <a:endParaRPr lang="hr-HR" sz="1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r-HR" sz="1600" b="1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>
              <a:buFont typeface="Arial" charset="0"/>
              <a:buNone/>
            </a:pPr>
            <a:r>
              <a:rPr lang="hr-HR" sz="1600" b="1" smtClean="0">
                <a:latin typeface="Times New Roman" pitchFamily="18" charset="0"/>
                <a:cs typeface="Times New Roman" pitchFamily="18" charset="0"/>
              </a:rPr>
              <a:t>3.-4. razred SŠ;        UKUPNO 35 sati godišnje, obvezno       </a:t>
            </a:r>
          </a:p>
          <a:p>
            <a:pPr>
              <a:buFont typeface="Arial" charset="0"/>
              <a:buNone/>
            </a:pPr>
            <a:r>
              <a:rPr lang="hr-HR" sz="1600" b="1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međupredmetno</a:t>
            </a:r>
            <a:r>
              <a:rPr lang="hr-HR" sz="160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modularno – tematski usmjereno </a:t>
            </a:r>
            <a:endParaRPr lang="hr-HR" sz="1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r-HR" sz="160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na struku</a:t>
            </a:r>
            <a:r>
              <a:rPr lang="hr-HR" sz="16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izvan-nastavno: </a:t>
            </a:r>
            <a:r>
              <a:rPr lang="hr-HR" sz="160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istraživački </a:t>
            </a:r>
            <a:endParaRPr lang="hr-HR" sz="1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r-HR" sz="160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projekti škole i društvene zajednice u sklopu školskog kurikuluma</a:t>
            </a:r>
            <a:endParaRPr lang="hr-HR" sz="1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r-HR" sz="160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hr-HR" sz="16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Što učenici dobivaju Građanskim odgojem i obrazovanjem?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hr-HR" sz="2000" b="1" smtClean="0">
                <a:latin typeface="Times New Roman" pitchFamily="18" charset="0"/>
              </a:rPr>
              <a:t>Razvoj građanske kompetencije je spiralno-razvojno postavljen i uključuje razradu:</a:t>
            </a:r>
          </a:p>
          <a:p>
            <a:pPr>
              <a:lnSpc>
                <a:spcPct val="80000"/>
              </a:lnSpc>
            </a:pPr>
            <a:r>
              <a:rPr lang="hr-HR" sz="2000" b="1" smtClean="0">
                <a:latin typeface="Times New Roman" pitchFamily="18" charset="0"/>
              </a:rPr>
              <a:t>funkcionalnih dimenzija </a:t>
            </a: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Times New Roman" pitchFamily="18" charset="0"/>
              </a:rPr>
              <a:t>znanje i razumijevanje, </a:t>
            </a: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Times New Roman" pitchFamily="18" charset="0"/>
              </a:rPr>
              <a:t>vještine i sposobnosti te </a:t>
            </a: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Times New Roman" pitchFamily="18" charset="0"/>
              </a:rPr>
              <a:t>vrijednosti i stavovi</a:t>
            </a:r>
          </a:p>
          <a:p>
            <a:pPr>
              <a:lnSpc>
                <a:spcPct val="80000"/>
              </a:lnSpc>
            </a:pPr>
            <a:r>
              <a:rPr lang="hr-HR" sz="2000" b="1" smtClean="0">
                <a:latin typeface="Times New Roman" pitchFamily="18" charset="0"/>
              </a:rPr>
              <a:t>strukturnih dimenzija </a:t>
            </a: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Times New Roman" pitchFamily="18" charset="0"/>
              </a:rPr>
              <a:t>ljudsko-pravna, </a:t>
            </a: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Times New Roman" pitchFamily="18" charset="0"/>
              </a:rPr>
              <a:t>politička, </a:t>
            </a: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Times New Roman" pitchFamily="18" charset="0"/>
              </a:rPr>
              <a:t>društvena, </a:t>
            </a: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Times New Roman" pitchFamily="18" charset="0"/>
              </a:rPr>
              <a:t>kulturološka, </a:t>
            </a: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Times New Roman" pitchFamily="18" charset="0"/>
              </a:rPr>
              <a:t>gospodarska, </a:t>
            </a: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Times New Roman" pitchFamily="18" charset="0"/>
              </a:rPr>
              <a:t>ekološka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hr-HR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r-HR" sz="2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r-HR" sz="2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hr-HR" sz="20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smtClean="0">
                <a:latin typeface="Times New Roman" pitchFamily="18" charset="0"/>
                <a:cs typeface="Times New Roman" pitchFamily="18" charset="0"/>
              </a:rPr>
              <a:t>Srednja škola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r-HR" sz="2400" b="1" smtClean="0">
                <a:latin typeface="Times New Roman" pitchFamily="18" charset="0"/>
                <a:cs typeface="Times New Roman" pitchFamily="18" charset="0"/>
              </a:rPr>
              <a:t>Ljudsko-pravna;</a:t>
            </a:r>
            <a:endParaRPr lang="hr-HR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dostojanstvo osobe, ljudska prava , slobode i odgovornosti u nacionalnom, europskom i međunarodnom pravnom sustavu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ravnopravnost  u odnosu na dob, spol, te etničku, vjersku, klasnu i drugu pripadnost, rasu i druge razlike  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vladavina prava i zaštita ljudskih prava</a:t>
            </a:r>
          </a:p>
          <a:p>
            <a:pPr>
              <a:buFontTx/>
              <a:buChar char="-"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suzbijanje neljudskog, ponižavajućeg i nepoštenog 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	(koruptivnog ) ponašanja 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suzbijanju društvene isključenosti na različitim razinama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Politička; </a:t>
            </a: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određenje i značaj demokracije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vlast i demokratsko upravljanje, razred, škola, lokalna zajednica, država, Europska unija, međunarodna zajednica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sudjelovanje građana u demokratskom upravljanju 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istraživanje i rješavanje problema od školske do međunarodne razine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suzbijanje neljudskog, ponižavajućeg i nepoštenog - koruptivnog  ponašanja</a:t>
            </a:r>
          </a:p>
          <a:p>
            <a:pPr>
              <a:buFont typeface="Arial" charset="0"/>
              <a:buNone/>
            </a:pPr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- suzbijanje društvene isključenosti i drugih oblika diskriminacije pojedinca na nacionalnoj, europskoj i međunarodnoj razini</a:t>
            </a:r>
          </a:p>
          <a:p>
            <a:endParaRPr lang="hr-H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Društvena; 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r-HR" sz="2800" smtClean="0">
                <a:latin typeface="Times New Roman" pitchFamily="18" charset="0"/>
                <a:cs typeface="Times New Roman" pitchFamily="18" charset="0"/>
              </a:rPr>
              <a:t>- društvene komunikacijske vještine</a:t>
            </a:r>
          </a:p>
          <a:p>
            <a:pPr>
              <a:buFont typeface="Arial" charset="0"/>
              <a:buNone/>
            </a:pPr>
            <a:r>
              <a:rPr lang="hr-HR" sz="2800" smtClean="0">
                <a:latin typeface="Times New Roman" pitchFamily="18" charset="0"/>
                <a:cs typeface="Times New Roman" pitchFamily="18" charset="0"/>
              </a:rPr>
              <a:t>- timski rad</a:t>
            </a:r>
          </a:p>
          <a:p>
            <a:pPr>
              <a:buFont typeface="Arial" charset="0"/>
              <a:buNone/>
            </a:pPr>
            <a:r>
              <a:rPr lang="hr-HR" sz="2800" smtClean="0">
                <a:latin typeface="Times New Roman" pitchFamily="18" charset="0"/>
                <a:cs typeface="Times New Roman" pitchFamily="18" charset="0"/>
              </a:rPr>
              <a:t>- upravljanje grupnim radom</a:t>
            </a:r>
          </a:p>
          <a:p>
            <a:pPr>
              <a:buFont typeface="Arial" charset="0"/>
              <a:buNone/>
            </a:pPr>
            <a:r>
              <a:rPr lang="hr-HR" sz="2800" smtClean="0">
                <a:latin typeface="Times New Roman" pitchFamily="18" charset="0"/>
                <a:cs typeface="Times New Roman" pitchFamily="18" charset="0"/>
              </a:rPr>
              <a:t>- upravljanje emocijama </a:t>
            </a:r>
          </a:p>
          <a:p>
            <a:pPr>
              <a:buFont typeface="Arial" charset="0"/>
              <a:buNone/>
            </a:pPr>
            <a:r>
              <a:rPr lang="hr-HR" sz="2800" smtClean="0">
                <a:latin typeface="Times New Roman" pitchFamily="18" charset="0"/>
                <a:cs typeface="Times New Roman" pitchFamily="18" charset="0"/>
              </a:rPr>
              <a:t>- upravljanje sukobima</a:t>
            </a:r>
          </a:p>
          <a:p>
            <a:pPr>
              <a:buFont typeface="Arial" charset="0"/>
              <a:buNone/>
            </a:pPr>
            <a:r>
              <a:rPr lang="hr-HR" sz="2800" smtClean="0">
                <a:latin typeface="Times New Roman" pitchFamily="18" charset="0"/>
                <a:cs typeface="Times New Roman" pitchFamily="18" charset="0"/>
              </a:rPr>
              <a:t>- volontiranje i  razvoj socijalne solidarnosti</a:t>
            </a:r>
          </a:p>
          <a:p>
            <a:endParaRPr lang="hr-HR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hr-HR" sz="2800" b="1" smtClean="0">
                <a:latin typeface="Times New Roman" pitchFamily="18" charset="0"/>
                <a:cs typeface="Times New Roman" pitchFamily="18" charset="0"/>
              </a:rPr>
              <a:t>Kulturološka; </a:t>
            </a:r>
            <a:endParaRPr lang="hr-HR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r-HR" sz="2800" smtClean="0">
                <a:latin typeface="Times New Roman" pitchFamily="18" charset="0"/>
                <a:cs typeface="Times New Roman" pitchFamily="18" charset="0"/>
              </a:rPr>
              <a:t>- razvoj  osobnog, zavičajnog, većinskog  i manjinskih nacionalnih  identiteta kao dijela hrvatskog domovinskog identiteta te europskog i globalnog identiteta </a:t>
            </a:r>
          </a:p>
          <a:p>
            <a:pPr>
              <a:buFont typeface="Arial" charset="0"/>
              <a:buNone/>
            </a:pPr>
            <a:r>
              <a:rPr lang="hr-HR" sz="2800" smtClean="0">
                <a:latin typeface="Times New Roman" pitchFamily="18" charset="0"/>
                <a:cs typeface="Times New Roman" pitchFamily="18" charset="0"/>
              </a:rPr>
              <a:t>- interkulturna  osjetljivost, komunikacija i dijalog </a:t>
            </a:r>
          </a:p>
          <a:p>
            <a:pPr>
              <a:buFont typeface="Arial" charset="0"/>
              <a:buNone/>
            </a:pPr>
            <a:r>
              <a:rPr lang="hr-HR" sz="2800" smtClean="0">
                <a:latin typeface="Times New Roman" pitchFamily="18" charset="0"/>
                <a:cs typeface="Times New Roman" pitchFamily="18" charset="0"/>
              </a:rPr>
              <a:t>- osvještavanje i uklanjanje stereotipa i predrasuda</a:t>
            </a:r>
          </a:p>
          <a:p>
            <a:endParaRPr lang="hr-H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3044</TotalTime>
  <Words>716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Arial Narrow</vt:lpstr>
      <vt:lpstr>Times New Roman</vt:lpstr>
      <vt:lpstr>Office Theme</vt:lpstr>
      <vt:lpstr> Osnovne odrednice Kurikuluma građanskog odgoja i obrazovanja (GOO-a) i mogućnosti njegova integriranja u plan i program škole  </vt:lpstr>
      <vt:lpstr> Status građanskog odgoja i obrazovanja u hrvatskom odgojno-obrazovnom sustavu od 1999. do 2012. godine </vt:lpstr>
      <vt:lpstr>Sastavnice Kurikuluma GOO-a</vt:lpstr>
      <vt:lpstr>Nastavni plan GOO-a</vt:lpstr>
      <vt:lpstr>   Što učenici dobivaju Građanskim odgojem i obrazovanjem?</vt:lpstr>
      <vt:lpstr>Srednja škola</vt:lpstr>
      <vt:lpstr>Slide 7</vt:lpstr>
      <vt:lpstr>Slide 8</vt:lpstr>
      <vt:lpstr>Slide 9</vt:lpstr>
      <vt:lpstr>Slide 10</vt:lpstr>
      <vt:lpstr>Slide 11</vt:lpstr>
      <vt:lpstr> Elementi ocjenjivanja postignuća učenika u  razvoju građanske kompetencije</vt:lpstr>
      <vt:lpstr>Slide 13</vt:lpstr>
      <vt:lpstr>Dokumentacija</vt:lpstr>
      <vt:lpstr>Slide 15</vt:lpstr>
      <vt:lpstr>Slide 16</vt:lpstr>
    </vt:vector>
  </TitlesOfParts>
  <Company>CSU - Centar za strateško upravljanje d.o.o.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Sinisa</dc:creator>
  <cp:lastModifiedBy>SanajR</cp:lastModifiedBy>
  <cp:revision>347</cp:revision>
  <dcterms:created xsi:type="dcterms:W3CDTF">2009-10-22T10:24:59Z</dcterms:created>
  <dcterms:modified xsi:type="dcterms:W3CDTF">2017-08-28T21:07:26Z</dcterms:modified>
</cp:coreProperties>
</file>